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8" r:id="rId3"/>
    <p:sldId id="265" r:id="rId4"/>
    <p:sldId id="260" r:id="rId5"/>
    <p:sldId id="266" r:id="rId6"/>
    <p:sldId id="267" r:id="rId7"/>
    <p:sldId id="25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jda Pelicon" userId="59ca8898-9897-4123-8094-3598acb578b9" providerId="ADAL" clId="{FF65EAC3-67EB-4287-9605-036A4CAC4F44}"/>
    <pc:docChg chg="modSld">
      <pc:chgData name="Tajda Pelicon" userId="59ca8898-9897-4123-8094-3598acb578b9" providerId="ADAL" clId="{FF65EAC3-67EB-4287-9605-036A4CAC4F44}" dt="2026-05-06T07:21:53.995" v="81" actId="14100"/>
      <pc:docMkLst>
        <pc:docMk/>
      </pc:docMkLst>
      <pc:sldChg chg="modSp mod">
        <pc:chgData name="Tajda Pelicon" userId="59ca8898-9897-4123-8094-3598acb578b9" providerId="ADAL" clId="{FF65EAC3-67EB-4287-9605-036A4CAC4F44}" dt="2026-05-06T07:21:53.995" v="81" actId="14100"/>
        <pc:sldMkLst>
          <pc:docMk/>
          <pc:sldMk cId="2210858598" sldId="256"/>
        </pc:sldMkLst>
        <pc:spChg chg="mod">
          <ac:chgData name="Tajda Pelicon" userId="59ca8898-9897-4123-8094-3598acb578b9" providerId="ADAL" clId="{FF65EAC3-67EB-4287-9605-036A4CAC4F44}" dt="2026-05-06T07:21:26.234" v="22" actId="20577"/>
          <ac:spMkLst>
            <pc:docMk/>
            <pc:sldMk cId="2210858598" sldId="256"/>
            <ac:spMk id="7" creationId="{CE8F6BD7-5500-CDDB-857D-41967BD0B649}"/>
          </ac:spMkLst>
        </pc:spChg>
        <pc:spChg chg="mod">
          <ac:chgData name="Tajda Pelicon" userId="59ca8898-9897-4123-8094-3598acb578b9" providerId="ADAL" clId="{FF65EAC3-67EB-4287-9605-036A4CAC4F44}" dt="2026-05-06T07:21:53.995" v="81" actId="14100"/>
          <ac:spMkLst>
            <pc:docMk/>
            <pc:sldMk cId="2210858598" sldId="256"/>
            <ac:spMk id="8" creationId="{A7DB4D29-4855-60BF-563B-98F94DDF73C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57D7C-2BAE-406E-AB72-F4A9B12762FD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89972-405D-4F5E-9311-712FEC29F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076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89972-405D-4F5E-9311-712FEC29FC36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102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23347-39A8-3696-80A3-BFB3DCB9B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2AEE0404-58A6-7240-4A41-1823F91D5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402BA453-416E-F26E-B0AA-DB03ECE18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A0CF6E7-9C62-6CB4-DBCA-538172B36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89972-405D-4F5E-9311-712FEC29FC36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446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A3FE3-FF70-5ADB-D46D-C3B22A889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5D7534FA-16BF-485B-6F5A-369089813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0115B130-F9AC-7915-2274-1783BDD3C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A1DE7AC-A863-BE13-BBE5-A9EE72708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89972-405D-4F5E-9311-712FEC29FC36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8479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9AE92-B13D-F9CC-CA2C-8F9F85CF0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4D34F687-0B5E-C315-D799-C9FAF93AC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6D1DAE53-10BB-A74B-5313-59C9392E3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D633772-9CA9-C415-5A04-DF2C4A37C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89972-405D-4F5E-9311-712FEC29FC36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304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A78475-D24F-FD68-A3BE-CE3C4A178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1B7FC9D-A363-B374-AC2B-6FF16B58A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80E2244-A596-6F72-0233-7C6BFC99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C3D4865-266D-9CC8-6AC6-4FCCC9F2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CF78362-4311-8367-8599-E6D038CA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3B53E985-E756-4FCB-02D5-20D15E33B9F8}"/>
              </a:ext>
            </a:extLst>
          </p:cNvPr>
          <p:cNvSpPr/>
          <p:nvPr userDrawn="1"/>
        </p:nvSpPr>
        <p:spPr>
          <a:xfrm>
            <a:off x="0" y="0"/>
            <a:ext cx="7162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8AE0D8FD-431A-1EFE-34C6-2A2F17BB330C}"/>
              </a:ext>
            </a:extLst>
          </p:cNvPr>
          <p:cNvSpPr/>
          <p:nvPr userDrawn="1"/>
        </p:nvSpPr>
        <p:spPr>
          <a:xfrm>
            <a:off x="10946674" y="0"/>
            <a:ext cx="1245326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833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83B42D-9188-F828-260B-ABE92E34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4A5D36B-3237-E2D5-D73E-AD6C26BE9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FC66879-A947-4D4E-2644-152CA09C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77A2F63-E77A-2D1B-9FBA-85652B0D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1CABA96-F3CC-247C-3A56-7FD01CAF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0388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17A3CE07-6B5A-AE9C-D726-79589720E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287089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79D9231-F6BA-0B7B-9AF1-B6BA75E99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D0861FB-2243-99B3-3F30-1E759C255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DF6E7E9-7085-A627-DF46-559CEAC3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BCBFFB8-5E93-916E-D90E-CD42ADFB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586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663FDF-CAD8-C8CF-7947-A6209C16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726F7BB-520D-3F31-6B1E-39ECAEB8E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1DCB3C2-0ECE-BC3F-15EE-A9E89B18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5B5ECCA-E3DC-F47B-B020-D60F9C834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862A86D-3A87-C1F1-B3B0-48E130F5F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301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7E86A6-4A5B-78AC-A7DA-10008CC1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D17F74F-ECF1-C0A6-72F3-697B369AB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063277E-6225-7EAC-FA0A-60287F8D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2BA91F7-0F64-6F80-26BB-2BED45D4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955BA60-AD1D-3BE0-91D4-CCE969E0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102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F39C23-FEAA-0DD0-4867-4075631B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D593C9-27D8-595B-C18A-B90B34C70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4788586-A1AC-F47B-50CE-1FA9527ED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8D3EA28-A406-9CE7-7CC6-5DF25AC4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1AFBF73-0FAD-85C2-6C6F-0F0B0B0F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A3303E2-E086-B4B5-50D7-1D66DDC2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923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16EAE7-ADD5-C9AB-3B53-8B1B2BC35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211389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6DC8CDD-0EA9-EA4F-D59E-8DEB10814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CAF7118-30A6-1CFB-9E3C-910C24BB7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CA9599A-ACDB-D380-26A3-17C3A4D4E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78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39ECEB1-D773-77CD-31F7-64D1CF4E4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7897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8A9FD8F-1B2E-3480-CA69-A8339EF9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133C401-10E7-9BA2-C382-6229106A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6BCA140-F8E7-DAD2-D1A6-7A9BDD6B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026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2C359D-1334-D87C-00FE-F89AD5691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EDF14A7D-2215-C620-E962-B1C4DE67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336E426-5328-404C-B392-9597A4EA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7094705-6F75-ECD7-BD41-A86711BC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995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8D9590D-725E-0927-04A6-9DD4A7E6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654399C-9D05-00BA-1EAE-4A36D5BBE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88B02BB-C421-DFF6-B8D8-D1538735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3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49DC03-A37F-9895-AF7B-7BFE25AF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984A0EA-E2A8-F99B-9739-28F06BDF3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0037750-5B60-AF3A-6B9E-3D826B2EC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3B4948D-8CE3-BD0A-D3C5-4BFA91157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E0B75BA-2D00-33D7-75BC-BB1CFB70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E206E86-8F31-9668-92E5-0B456239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21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1373DF-8705-6834-F8C9-8CE956C7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D462F84C-54E3-AA5C-390A-B0A5EFABD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B21A0F9-54A0-BEC4-7BF3-816DE9613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3FFCCE3-F540-ACD3-0B24-EC558F13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A387291-9536-E7F7-23BB-031F1BDA0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9142073-CC8F-F3A9-B0AB-0FEF07EF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119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18F017F6-E651-3C18-4B86-B09FE6BAA7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20"/>
          <a:stretch>
            <a:fillRect/>
          </a:stretch>
        </p:blipFill>
        <p:spPr>
          <a:xfrm>
            <a:off x="1" y="0"/>
            <a:ext cx="679450" cy="141141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DE2953C-9AC0-9482-BEBD-9D049605E9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46" r="40674"/>
          <a:stretch>
            <a:fillRect/>
          </a:stretch>
        </p:blipFill>
        <p:spPr>
          <a:xfrm>
            <a:off x="1" y="1411411"/>
            <a:ext cx="679450" cy="141141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ED8EBA6-878C-CA2E-C182-A5D7895ED7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99" r="10621"/>
          <a:stretch>
            <a:fillRect/>
          </a:stretch>
        </p:blipFill>
        <p:spPr>
          <a:xfrm>
            <a:off x="1" y="2822822"/>
            <a:ext cx="679450" cy="141141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AD279BD-F1D5-146D-04F0-8F5BDBEDEC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20"/>
          <a:stretch>
            <a:fillRect/>
          </a:stretch>
        </p:blipFill>
        <p:spPr>
          <a:xfrm>
            <a:off x="1" y="4234233"/>
            <a:ext cx="679450" cy="141141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B9C6506-5B53-4E4D-94A1-86AA85B73F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46" r="40674" b="14103"/>
          <a:stretch>
            <a:fillRect/>
          </a:stretch>
        </p:blipFill>
        <p:spPr>
          <a:xfrm>
            <a:off x="1" y="5645645"/>
            <a:ext cx="679450" cy="1212356"/>
          </a:xfrm>
          <a:prstGeom prst="rect">
            <a:avLst/>
          </a:prstGeom>
        </p:spPr>
      </p:pic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BDDA66BE-7E96-3496-6739-1B91BEA6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8AAEDCB-36C7-EBE0-2F65-B4F1D29D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13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E4D7D36-8337-7015-4614-76EFBED50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2813F-854D-4345-9AA1-BFD1DBC6C766}" type="datetimeFigureOut">
              <a:rPr lang="sl-SI" smtClean="0"/>
              <a:t>6. 05. 2026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62242B-9516-5D30-6A89-FDEAB5EAF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39F3F5F-8737-502A-A17F-04C9306CB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F396D8-F391-4478-AA24-DBDADEEAADE5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 descr="Slika, ki vsebuje besede grafika, pisava, posnetek zaslona, simbol&#10;&#10;Vsebina, ustvarjena z UI, morda ni pravilna.">
            <a:extLst>
              <a:ext uri="{FF2B5EF4-FFF2-40B4-BE49-F238E27FC236}">
                <a16:creationId xmlns:a16="http://schemas.microsoft.com/office/drawing/2014/main" id="{23B4C457-98A9-A459-2E41-96D3A37AA54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185738"/>
            <a:ext cx="1222577" cy="6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7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B0E155F-1D4E-9CD2-9D8D-5B31327F7F85}"/>
              </a:ext>
            </a:extLst>
          </p:cNvPr>
          <p:cNvSpPr txBox="1"/>
          <p:nvPr/>
        </p:nvSpPr>
        <p:spPr>
          <a:xfrm>
            <a:off x="488414" y="913397"/>
            <a:ext cx="71651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>
                <a:latin typeface="Arial Black" panose="020B0A04020102020204" pitchFamily="34" charset="0"/>
              </a:rPr>
              <a:t>POROČILO GZS ZA LETO 2025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E8F6BD7-5500-CDDB-857D-41967BD0B649}"/>
              </a:ext>
            </a:extLst>
          </p:cNvPr>
          <p:cNvSpPr txBox="1"/>
          <p:nvPr/>
        </p:nvSpPr>
        <p:spPr>
          <a:xfrm>
            <a:off x="488415" y="1408469"/>
            <a:ext cx="5391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Povzetek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7DB4D29-4855-60BF-563B-98F94DDF73C0}"/>
              </a:ext>
            </a:extLst>
          </p:cNvPr>
          <p:cNvSpPr txBox="1"/>
          <p:nvPr/>
        </p:nvSpPr>
        <p:spPr>
          <a:xfrm>
            <a:off x="7905135" y="6098165"/>
            <a:ext cx="412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2000" dirty="0"/>
              <a:t>Poročilo, potrjeno na Skupščini GZS, 5. maj 2026</a:t>
            </a:r>
          </a:p>
        </p:txBody>
      </p:sp>
      <p:pic>
        <p:nvPicPr>
          <p:cNvPr id="3" name="Slika 2" descr="Slika, ki vsebuje besede grafika, pisava, posnetek zaslona, simbol&#10;&#10;Vsebina, ustvarjena z UI, morda ni pravilna.">
            <a:extLst>
              <a:ext uri="{FF2B5EF4-FFF2-40B4-BE49-F238E27FC236}">
                <a16:creationId xmlns:a16="http://schemas.microsoft.com/office/drawing/2014/main" id="{D0770C2D-3EF3-01EE-BBFD-8C4C9BE07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612" y="309613"/>
            <a:ext cx="2137948" cy="1098855"/>
          </a:xfrm>
          <a:prstGeom prst="rect">
            <a:avLst/>
          </a:prstGeom>
        </p:spPr>
      </p:pic>
      <p:pic>
        <p:nvPicPr>
          <p:cNvPr id="10" name="Slika 9" descr="Slika, ki vsebuje besede rumena, pomaranča, vzorec, jantar&#10;&#10;Vsebina, ustvarjena z UI, morda ni pravilna.">
            <a:extLst>
              <a:ext uri="{FF2B5EF4-FFF2-40B4-BE49-F238E27FC236}">
                <a16:creationId xmlns:a16="http://schemas.microsoft.com/office/drawing/2014/main" id="{8FB6392C-9751-1424-C905-579056E5B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47"/>
          <a:stretch>
            <a:fillRect/>
          </a:stretch>
        </p:blipFill>
        <p:spPr>
          <a:xfrm>
            <a:off x="0" y="1895779"/>
            <a:ext cx="7550331" cy="49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8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59268-249C-EC7A-1B06-3EE931F4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53D1C9-131E-F9B2-0A6A-6DF154023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>
                <a:latin typeface="+mn-lt"/>
              </a:rPr>
              <a:t>INOVATIVNOST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D52133E-8C5F-0894-1F39-8E833F073E72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>
                <a:lumMod val="40000"/>
                <a:lumOff val="60000"/>
                <a:alpha val="41000"/>
              </a:schemeClr>
            </a:solidFill>
          </a:ln>
        </p:spPr>
        <p:txBody>
          <a:bodyPr>
            <a:normAutofit/>
          </a:bodyPr>
          <a:lstStyle/>
          <a:p>
            <a:pPr lvl="0"/>
            <a:r>
              <a:rPr lang="sl-SI" sz="2400"/>
              <a:t>Mreženje in povezovanje inovatorjev, raziskovalcev, podjetnikov, kreativcev skozi celotno leto, strateško in organizirano na mnogih dogodkih</a:t>
            </a:r>
          </a:p>
          <a:p>
            <a:pPr lvl="0"/>
            <a:r>
              <a:rPr lang="sl-SI" sz="2400"/>
              <a:t>Preko 200 inovatorjev na strokovni konferenci, osredotočeni na nove tehnologije</a:t>
            </a:r>
          </a:p>
          <a:p>
            <a:pPr lvl="0"/>
            <a:r>
              <a:rPr lang="sl-SI" sz="2400" b="1"/>
              <a:t>245 regionalnih priznanj </a:t>
            </a:r>
            <a:r>
              <a:rPr lang="sl-SI" sz="2400"/>
              <a:t>za inovativnost</a:t>
            </a:r>
          </a:p>
          <a:p>
            <a:pPr lvl="0"/>
            <a:r>
              <a:rPr lang="sl-SI" sz="2400" b="1"/>
              <a:t>13 regijskih dogodkov </a:t>
            </a:r>
            <a:r>
              <a:rPr lang="sl-SI" sz="2400"/>
              <a:t>- podelitev priznanj na regijskem nivoju</a:t>
            </a:r>
          </a:p>
          <a:p>
            <a:pPr lvl="0"/>
            <a:r>
              <a:rPr lang="sl-SI" sz="2400" b="1"/>
              <a:t>53 nacionalnih priznanj </a:t>
            </a:r>
            <a:r>
              <a:rPr lang="sl-SI" sz="2400"/>
              <a:t>za inovativnost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0D3A0C9-8953-33D6-3968-357A1D2D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0" y="5441698"/>
            <a:ext cx="5821680" cy="141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60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DF2CD-BD36-7A2D-BC62-E10253A3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5E6FA9-2E38-BE22-5AEA-70339FBB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>
                <a:latin typeface="+mn-lt"/>
              </a:rPr>
              <a:t>INFORMIRANJE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EC2E995-FAF6-CF75-016A-0143CC8D3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490"/>
            <a:ext cx="5562600" cy="5243768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sl-SI" sz="2000"/>
              <a:t>Več kot </a:t>
            </a:r>
            <a:r>
              <a:rPr lang="sl-SI" sz="2000" b="1"/>
              <a:t>15.000 nasvetov </a:t>
            </a:r>
            <a:r>
              <a:rPr lang="sl-SI" sz="2000"/>
              <a:t>članom</a:t>
            </a:r>
          </a:p>
          <a:p>
            <a:pPr lvl="0"/>
            <a:r>
              <a:rPr lang="sl-SI" sz="2000" b="1"/>
              <a:t>800 pravnih mnenj </a:t>
            </a:r>
            <a:r>
              <a:rPr lang="sl-SI" sz="2000"/>
              <a:t>in pravnih svetovanj članom</a:t>
            </a:r>
          </a:p>
          <a:p>
            <a:pPr lvl="0"/>
            <a:r>
              <a:rPr lang="sl-SI" sz="2000"/>
              <a:t>Revija </a:t>
            </a:r>
            <a:r>
              <a:rPr lang="sl-SI" sz="2000" b="1"/>
              <a:t>Glas gospodarstva</a:t>
            </a:r>
            <a:r>
              <a:rPr lang="sl-SI" sz="2000"/>
              <a:t>: 15 številk</a:t>
            </a:r>
          </a:p>
          <a:p>
            <a:pPr lvl="0"/>
            <a:r>
              <a:rPr lang="sl-SI" sz="2000"/>
              <a:t>Revija </a:t>
            </a:r>
            <a:r>
              <a:rPr lang="sl-SI" sz="2000" b="1" err="1"/>
              <a:t>Discover</a:t>
            </a:r>
            <a:r>
              <a:rPr lang="sl-SI" sz="2000" b="1"/>
              <a:t> Slovenia</a:t>
            </a:r>
            <a:r>
              <a:rPr lang="sl-SI" sz="2000"/>
              <a:t>: 1 celoletna izdaja, 1 regionalna edicije </a:t>
            </a:r>
          </a:p>
          <a:p>
            <a:pPr lvl="0"/>
            <a:r>
              <a:rPr lang="sl-SI" sz="2000"/>
              <a:t>48 x e-bilten </a:t>
            </a:r>
            <a:r>
              <a:rPr lang="sl-SI" sz="2000" b="1"/>
              <a:t>Poslovni tednik</a:t>
            </a:r>
          </a:p>
          <a:p>
            <a:pPr lvl="0"/>
            <a:r>
              <a:rPr lang="sl-SI" sz="2000"/>
              <a:t>39 x </a:t>
            </a:r>
            <a:r>
              <a:rPr lang="sl-SI" sz="2000" b="1"/>
              <a:t>Izpod peresa </a:t>
            </a:r>
            <a:r>
              <a:rPr lang="sl-SI" sz="2000"/>
              <a:t>glavnega ekonomista pri Analitiki GZS</a:t>
            </a:r>
          </a:p>
          <a:p>
            <a:pPr lvl="0"/>
            <a:r>
              <a:rPr lang="sl-SI" sz="2000"/>
              <a:t>46 x </a:t>
            </a:r>
            <a:r>
              <a:rPr lang="sl-SI" sz="2000" b="1"/>
              <a:t>Napovedujemo</a:t>
            </a:r>
            <a:r>
              <a:rPr lang="sl-SI" sz="2000"/>
              <a:t> - Dogodki CEMP</a:t>
            </a:r>
          </a:p>
          <a:p>
            <a:pPr lvl="0"/>
            <a:r>
              <a:rPr lang="sl-SI" sz="2000"/>
              <a:t>22 x e-bilten </a:t>
            </a:r>
            <a:r>
              <a:rPr lang="sl-SI" sz="2000" b="1" err="1"/>
              <a:t>okoljskE</a:t>
            </a:r>
            <a:r>
              <a:rPr lang="sl-SI" sz="2000" b="1"/>
              <a:t>-novice</a:t>
            </a:r>
          </a:p>
          <a:p>
            <a:r>
              <a:rPr lang="sl-SI" sz="2000" b="1"/>
              <a:t>350 videov </a:t>
            </a:r>
            <a:r>
              <a:rPr lang="sl-SI" sz="2000"/>
              <a:t>za </a:t>
            </a:r>
            <a:r>
              <a:rPr lang="sl-SI" sz="2000" err="1"/>
              <a:t>Youtube</a:t>
            </a:r>
            <a:r>
              <a:rPr lang="sl-SI" sz="2000"/>
              <a:t> kanal GZS</a:t>
            </a:r>
          </a:p>
          <a:p>
            <a:r>
              <a:rPr lang="sl-SI" sz="2000"/>
              <a:t>e-bilteni in tiskane informacije dejavnosti in regij</a:t>
            </a:r>
          </a:p>
        </p:txBody>
      </p:sp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B5CE2A6A-E2D4-05B0-7E46-41A7E45FEE33}"/>
              </a:ext>
            </a:extLst>
          </p:cNvPr>
          <p:cNvSpPr txBox="1">
            <a:spLocks/>
          </p:cNvSpPr>
          <p:nvPr/>
        </p:nvSpPr>
        <p:spPr>
          <a:xfrm>
            <a:off x="6400800" y="1540490"/>
            <a:ext cx="5562600" cy="188851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  <a:alpha val="41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000" b="1"/>
              <a:t>Komuniciranje preko medijev na ravni krovne GZS</a:t>
            </a:r>
          </a:p>
          <a:p>
            <a:pPr lvl="1"/>
            <a:r>
              <a:rPr lang="sl-SI" sz="2000"/>
              <a:t>20 novinarskih konferenc​</a:t>
            </a:r>
          </a:p>
          <a:p>
            <a:pPr lvl="1"/>
            <a:r>
              <a:rPr lang="sl-SI" sz="2000"/>
              <a:t>70+ izjav za medije​</a:t>
            </a:r>
          </a:p>
          <a:p>
            <a:pPr lvl="1"/>
            <a:r>
              <a:rPr lang="sl-SI" sz="2000"/>
              <a:t>43x gostje v medijih ali večji intervjuji ​</a:t>
            </a:r>
          </a:p>
          <a:p>
            <a:pPr lvl="1"/>
            <a:r>
              <a:rPr lang="sl-SI" sz="2000"/>
              <a:t>160+ sporočil za javnost​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E72D733-8CE5-735E-B8A9-41F73AEC9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580" y="4385187"/>
            <a:ext cx="3269226" cy="32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4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30598-1417-31DB-5044-B401039FF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09A0EC-D3C8-02B5-39F3-78BD1080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>
                <a:latin typeface="+mn-lt"/>
              </a:rPr>
              <a:t>KLJUČNE NAGRADE IN PRIZNANJA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083151D-486C-B4B3-877A-CE083B2DF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490"/>
            <a:ext cx="5174152" cy="3001030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sl-SI" sz="2400"/>
              <a:t>11. marec 2025: 57. podelitev Nagrad GZS za izjemne gospodarske in podjetniške dosežke. </a:t>
            </a:r>
          </a:p>
          <a:p>
            <a:pPr lvl="0"/>
            <a:r>
              <a:rPr lang="sl-SI" sz="2400"/>
              <a:t>4. junij 2025: Nagrada </a:t>
            </a:r>
            <a:r>
              <a:rPr lang="sl-SI" sz="2400" err="1"/>
              <a:t>Okoljski</a:t>
            </a:r>
            <a:r>
              <a:rPr lang="sl-SI" sz="2400"/>
              <a:t> trajnostni menedžer</a:t>
            </a:r>
          </a:p>
          <a:p>
            <a:pPr lvl="0"/>
            <a:r>
              <a:rPr lang="sl-SI" sz="2400"/>
              <a:t>16. september 2025: 23. nacionalna priznanja za najbolj inovativna podjetja in inovatorje v podjetjih in javno raziskovalnih zavodih</a:t>
            </a:r>
          </a:p>
          <a:p>
            <a:pPr lvl="0"/>
            <a:r>
              <a:rPr lang="sl-SI" sz="2400"/>
              <a:t>16. december 2025: Nagrada </a:t>
            </a:r>
            <a:r>
              <a:rPr lang="sl-SI" sz="2400" err="1"/>
              <a:t>GoDigital</a:t>
            </a:r>
            <a:r>
              <a:rPr lang="sl-SI" sz="2400"/>
              <a:t> za najboljši digitalni projekt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087212B-A347-3013-2C0D-881D1654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506" y="1646238"/>
            <a:ext cx="2997722" cy="200484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51EEFC3-29B7-8583-91E0-793AA08FB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352" y="1646238"/>
            <a:ext cx="3015487" cy="200484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EFA13B3-205B-B6D4-411F-1C2463B0E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506" y="3947867"/>
            <a:ext cx="3611880" cy="245739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A5ADBBF-2A99-4A15-33AD-B4D066324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666" y="3947867"/>
            <a:ext cx="3049173" cy="20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28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B5241-022F-82C9-1998-86724C697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B960DF-213D-1254-BD06-0F4BC3D0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211389" cy="1325563"/>
          </a:xfrm>
        </p:spPr>
        <p:txBody>
          <a:bodyPr anchor="ctr">
            <a:normAutofit/>
          </a:bodyPr>
          <a:lstStyle/>
          <a:p>
            <a:r>
              <a:rPr lang="sl-SI" sz="4000" b="1">
                <a:latin typeface="+mn-lt"/>
              </a:rPr>
              <a:t>NOVI DOGODKI, IZOBRAŽEVANJA …</a:t>
            </a:r>
            <a:endParaRPr lang="sl-SI" sz="4000">
              <a:latin typeface="+mn-lt"/>
            </a:endParaRP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6BFCD3B-E7BD-3022-8E92-59FE2770A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38505" y="1681163"/>
            <a:ext cx="4878977" cy="2861340"/>
          </a:xfrm>
        </p:spPr>
        <p:txBody>
          <a:bodyPr>
            <a:normAutofit/>
          </a:bodyPr>
          <a:lstStyle/>
          <a:p>
            <a:pPr lvl="0"/>
            <a:r>
              <a:rPr lang="sl-SI" sz="2400" b="1"/>
              <a:t>Spodbujanje trajnostnih praks med člani </a:t>
            </a:r>
            <a:r>
              <a:rPr lang="sl-SI" sz="2400"/>
              <a:t>z organizacijo delavnic, seminarjev in drugih aktivnosti kot učinkovitega načina izobraževanja, ozaveščanja in motiviranja članov za sprejetje trajnostnih praks</a:t>
            </a:r>
          </a:p>
          <a:p>
            <a:pPr lvl="0"/>
            <a:r>
              <a:rPr lang="sl-SI" sz="2400"/>
              <a:t>Izvedba </a:t>
            </a:r>
            <a:r>
              <a:rPr lang="sl-SI" sz="2400" b="1"/>
              <a:t>programa usposabljanj ESG Pospešek</a:t>
            </a:r>
          </a:p>
        </p:txBody>
      </p:sp>
      <p:sp>
        <p:nvSpPr>
          <p:cNvPr id="17" name="Označba mesta besedila 2">
            <a:extLst>
              <a:ext uri="{FF2B5EF4-FFF2-40B4-BE49-F238E27FC236}">
                <a16:creationId xmlns:a16="http://schemas.microsoft.com/office/drawing/2014/main" id="{27F7E2E9-DD5F-1280-C326-CCD8E65C37B8}"/>
              </a:ext>
            </a:extLst>
          </p:cNvPr>
          <p:cNvSpPr txBox="1">
            <a:spLocks/>
          </p:cNvSpPr>
          <p:nvPr/>
        </p:nvSpPr>
        <p:spPr>
          <a:xfrm>
            <a:off x="6295708" y="950308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Panoge / regije</a:t>
            </a:r>
          </a:p>
        </p:txBody>
      </p:sp>
      <p:sp>
        <p:nvSpPr>
          <p:cNvPr id="18" name="Označba mesta vsebine 3">
            <a:extLst>
              <a:ext uri="{FF2B5EF4-FFF2-40B4-BE49-F238E27FC236}">
                <a16:creationId xmlns:a16="http://schemas.microsoft.com/office/drawing/2014/main" id="{083085E0-737E-5727-4F2D-6258652622D9}"/>
              </a:ext>
            </a:extLst>
          </p:cNvPr>
          <p:cNvSpPr txBox="1">
            <a:spLocks/>
          </p:cNvSpPr>
          <p:nvPr/>
        </p:nvSpPr>
        <p:spPr>
          <a:xfrm>
            <a:off x="6295708" y="1721955"/>
            <a:ext cx="5918517" cy="5176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l-SI" sz="2000"/>
              <a:t>Brezplačna izobraževanja v podjetjih za dvig digitalnih kompetenc (MS Office, Chat GPT ipd.) (RZ Gorenjska)</a:t>
            </a:r>
          </a:p>
          <a:p>
            <a:pPr lvl="0"/>
            <a:r>
              <a:rPr lang="sl-SI" sz="2000"/>
              <a:t>Sejem dijaških podjetij in podjetnih idej učencev in dijakov zasavskih OS in SŠ (Zasavska GZ)</a:t>
            </a:r>
          </a:p>
          <a:p>
            <a:pPr lvl="0"/>
            <a:r>
              <a:rPr lang="sl-SI" sz="2000"/>
              <a:t>Festival izobraževanja in zaposlovanja (Karierni sejem celjske regije) (RGZC)</a:t>
            </a:r>
          </a:p>
          <a:p>
            <a:pPr lvl="0"/>
            <a:r>
              <a:rPr lang="sl-SI" sz="2000"/>
              <a:t>Specializirana izobraževanja po sprejetju Zakona o medicinskih pripomočkih za različne ciljne skupine (</a:t>
            </a:r>
            <a:r>
              <a:rPr lang="sl-SI" sz="2000" err="1"/>
              <a:t>Medtech</a:t>
            </a:r>
            <a:r>
              <a:rPr lang="sl-SI" sz="2000"/>
              <a:t>)</a:t>
            </a:r>
          </a:p>
          <a:p>
            <a:pPr lvl="0"/>
            <a:r>
              <a:rPr lang="sl-SI" sz="2000"/>
              <a:t>Kultura zagotavljanja varnosti živil in označevanja (ZKŽP)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362CAEB2-A7F2-E201-7247-5FA9904188BD}"/>
              </a:ext>
            </a:extLst>
          </p:cNvPr>
          <p:cNvSpPr txBox="1"/>
          <p:nvPr/>
        </p:nvSpPr>
        <p:spPr>
          <a:xfrm>
            <a:off x="738504" y="4716738"/>
            <a:ext cx="634072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000"/>
              <a:t>Karierni </a:t>
            </a:r>
            <a:r>
              <a:rPr lang="sl-SI" sz="2000" err="1"/>
              <a:t>brunch</a:t>
            </a:r>
            <a:r>
              <a:rPr lang="sl-SI" sz="2000"/>
              <a:t> (Koroška GZ)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000"/>
              <a:t>Obiski učencev v podjetjih (Koroška GZ)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000"/>
              <a:t>Ogled dobrih praks / investicij v regijskih podjetjih (RZ Postojna)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/>
              <a:t>Povezovanje ‚Gospodarstvo sreča (SPGZ)</a:t>
            </a:r>
          </a:p>
          <a:p>
            <a:pPr lvl="0"/>
            <a:endParaRPr lang="sl-SI" sz="2400"/>
          </a:p>
        </p:txBody>
      </p:sp>
      <p:cxnSp>
        <p:nvCxnSpPr>
          <p:cNvPr id="25" name="Povezovalnik: kolenski 24">
            <a:extLst>
              <a:ext uri="{FF2B5EF4-FFF2-40B4-BE49-F238E27FC236}">
                <a16:creationId xmlns:a16="http://schemas.microsoft.com/office/drawing/2014/main" id="{BCF66E7D-9E79-C9BE-D030-FEA9A769EEB7}"/>
              </a:ext>
            </a:extLst>
          </p:cNvPr>
          <p:cNvCxnSpPr>
            <a:cxnSpLocks/>
          </p:cNvCxnSpPr>
          <p:nvPr/>
        </p:nvCxnSpPr>
        <p:spPr>
          <a:xfrm rot="5400000">
            <a:off x="784665" y="1778703"/>
            <a:ext cx="5442659" cy="5433695"/>
          </a:xfrm>
          <a:prstGeom prst="bentConnector3">
            <a:avLst>
              <a:gd name="adj1" fmla="val 53432"/>
            </a:avLst>
          </a:prstGeom>
          <a:ln>
            <a:solidFill>
              <a:schemeClr val="accent6">
                <a:lumMod val="60000"/>
                <a:lumOff val="40000"/>
                <a:alpha val="27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Raven povezovalnik 32">
            <a:extLst>
              <a:ext uri="{FF2B5EF4-FFF2-40B4-BE49-F238E27FC236}">
                <a16:creationId xmlns:a16="http://schemas.microsoft.com/office/drawing/2014/main" id="{C8A995D3-5426-F3C8-D4CF-3437447CE7D4}"/>
              </a:ext>
            </a:extLst>
          </p:cNvPr>
          <p:cNvCxnSpPr/>
          <p:nvPr/>
        </p:nvCxnSpPr>
        <p:spPr>
          <a:xfrm flipV="1">
            <a:off x="6222842" y="1690688"/>
            <a:ext cx="5969158" cy="8353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  <a:alpha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22C09021-BB94-C8F8-8313-142125CC7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966" y="4310373"/>
            <a:ext cx="3286760" cy="32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6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3FFA9-65E3-10DC-346F-1ADB685D8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24A53D-4664-FDC2-CA11-4F8C0547C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211389" cy="1325563"/>
          </a:xfrm>
        </p:spPr>
        <p:txBody>
          <a:bodyPr anchor="ctr">
            <a:normAutofit/>
          </a:bodyPr>
          <a:lstStyle/>
          <a:p>
            <a:r>
              <a:rPr lang="sl-SI" sz="4000" b="1">
                <a:latin typeface="+mn-lt"/>
              </a:rPr>
              <a:t>NOVO NA SPLETU</a:t>
            </a:r>
            <a:endParaRPr lang="sl-SI" sz="4000">
              <a:latin typeface="+mn-lt"/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C1BDAAE-4900-3BE9-FD59-B19C3579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/>
          <a:p>
            <a:r>
              <a:rPr lang="sl-SI"/>
              <a:t>Panoge / regije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C473755-54D1-BF51-4A6C-2F4502B8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81" y="1690688"/>
            <a:ext cx="4322590" cy="4322590"/>
          </a:xfrm>
          <a:prstGeom prst="rect">
            <a:avLst/>
          </a:prstGeom>
          <a:noFill/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F3B78EF-4276-12EC-41B2-28FE894C0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78977" cy="3684588"/>
          </a:xfrm>
        </p:spPr>
        <p:txBody>
          <a:bodyPr>
            <a:normAutofit/>
          </a:bodyPr>
          <a:lstStyle/>
          <a:p>
            <a:pPr lvl="0"/>
            <a:r>
              <a:rPr lang="sl-SI" sz="2400"/>
              <a:t>Izdaja jubilejnih e-novic ZPN</a:t>
            </a:r>
          </a:p>
          <a:p>
            <a:pPr lvl="0"/>
            <a:r>
              <a:rPr lang="sl-SI" sz="2400"/>
              <a:t>Portal </a:t>
            </a:r>
            <a:r>
              <a:rPr lang="sl-SI" sz="2400" err="1"/>
              <a:t>ZKovI</a:t>
            </a:r>
            <a:r>
              <a:rPr lang="sl-SI" sz="2400"/>
              <a:t> - digitalni prikaz kazalnikov kovinske industrije</a:t>
            </a:r>
          </a:p>
          <a:p>
            <a:pPr lvl="0"/>
            <a:r>
              <a:rPr lang="sl-SI" sz="2400"/>
              <a:t>Vzpostavitev digitalne platforme za povezovanje na razpise in druge poslovne priložnosti (ZIT)</a:t>
            </a:r>
          </a:p>
        </p:txBody>
      </p:sp>
    </p:spTree>
    <p:extLst>
      <p:ext uri="{BB962C8B-B14F-4D97-AF65-F5344CB8AC3E}">
        <p14:creationId xmlns:p14="http://schemas.microsoft.com/office/powerpoint/2010/main" val="292605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4AA49-12F7-72B9-B68C-4A53C6B97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6A92D9-EF5B-DD5F-4BB7-0D25F385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211389" cy="1325563"/>
          </a:xfrm>
        </p:spPr>
        <p:txBody>
          <a:bodyPr anchor="ctr">
            <a:normAutofit/>
          </a:bodyPr>
          <a:lstStyle/>
          <a:p>
            <a:r>
              <a:rPr lang="sl-SI" sz="4000" b="1">
                <a:latin typeface="+mn-lt"/>
              </a:rPr>
              <a:t>NOVE PUBLIKACIJE, POROČILA, ANALIZE, NOVIČNIKI … V TISKANI IN/ALI E-OBLIKI</a:t>
            </a:r>
            <a:endParaRPr lang="sl-SI" sz="4000">
              <a:latin typeface="+mn-lt"/>
            </a:endParaRP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361E3DE-209A-603C-E551-A851FC92F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1998330"/>
            <a:ext cx="4878977" cy="2861340"/>
          </a:xfrm>
        </p:spPr>
        <p:txBody>
          <a:bodyPr>
            <a:normAutofit/>
          </a:bodyPr>
          <a:lstStyle/>
          <a:p>
            <a:pPr lvl="0"/>
            <a:r>
              <a:rPr lang="sl-SI" sz="2400" b="1"/>
              <a:t>Pilotno trajnostno poročanje po standardih ESG</a:t>
            </a:r>
            <a:r>
              <a:rPr lang="sl-SI" sz="2400"/>
              <a:t>, ki bo kot posebno poglavje vključeno v Poročilo GZS za leto 2024</a:t>
            </a:r>
          </a:p>
        </p:txBody>
      </p:sp>
      <p:sp>
        <p:nvSpPr>
          <p:cNvPr id="17" name="Označba mesta besedila 2">
            <a:extLst>
              <a:ext uri="{FF2B5EF4-FFF2-40B4-BE49-F238E27FC236}">
                <a16:creationId xmlns:a16="http://schemas.microsoft.com/office/drawing/2014/main" id="{A868ABFD-B4CF-512C-592A-ECCABE17A525}"/>
              </a:ext>
            </a:extLst>
          </p:cNvPr>
          <p:cNvSpPr txBox="1">
            <a:spLocks/>
          </p:cNvSpPr>
          <p:nvPr/>
        </p:nvSpPr>
        <p:spPr>
          <a:xfrm>
            <a:off x="6194425" y="1586374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Panoge / regije</a:t>
            </a:r>
          </a:p>
        </p:txBody>
      </p:sp>
      <p:sp>
        <p:nvSpPr>
          <p:cNvPr id="18" name="Označba mesta vsebine 3">
            <a:extLst>
              <a:ext uri="{FF2B5EF4-FFF2-40B4-BE49-F238E27FC236}">
                <a16:creationId xmlns:a16="http://schemas.microsoft.com/office/drawing/2014/main" id="{2660F5B7-2B6C-EC38-EAB8-88736207EB89}"/>
              </a:ext>
            </a:extLst>
          </p:cNvPr>
          <p:cNvSpPr txBox="1">
            <a:spLocks/>
          </p:cNvSpPr>
          <p:nvPr/>
        </p:nvSpPr>
        <p:spPr>
          <a:xfrm>
            <a:off x="6273483" y="2410286"/>
            <a:ext cx="5918517" cy="321173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  <a:alpha val="36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l-SI" sz="2400"/>
              <a:t>Študija o virih financiranja za podjetja ter poslovne in stanovanjske kapacitete v zasavski regiji (Zasavska GZ)</a:t>
            </a:r>
          </a:p>
          <a:p>
            <a:pPr lvl="0"/>
            <a:r>
              <a:rPr lang="sl-SI" sz="2400"/>
              <a:t>Katalog članov GZS ZISS </a:t>
            </a:r>
          </a:p>
          <a:p>
            <a:pPr lvl="0"/>
            <a:r>
              <a:rPr lang="sl-SI" sz="2400"/>
              <a:t>Zbirka zapisnikov inšpekcijskih pregledov (ZPN)</a:t>
            </a:r>
          </a:p>
          <a:p>
            <a:pPr lvl="0"/>
            <a:r>
              <a:rPr lang="sl-SI" sz="2400"/>
              <a:t>Katalog proizvajalcev izdelkov iz plastičnih mas (ZKI)</a:t>
            </a:r>
          </a:p>
          <a:p>
            <a:pPr marL="0" lvl="0" indent="0">
              <a:buNone/>
            </a:pPr>
            <a:endParaRPr lang="sl-SI" sz="200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295B533-80F5-76C5-C0BB-4F8ED9DB4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71" y="3431069"/>
            <a:ext cx="4463910" cy="44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04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F2982-866E-A520-A8C3-DD908DBE1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8FD9FD-0602-52C6-8358-F156F8F5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211389" cy="1325563"/>
          </a:xfrm>
        </p:spPr>
        <p:txBody>
          <a:bodyPr anchor="ctr">
            <a:normAutofit/>
          </a:bodyPr>
          <a:lstStyle/>
          <a:p>
            <a:r>
              <a:rPr lang="sl-SI" sz="4000" b="1">
                <a:latin typeface="+mn-lt"/>
              </a:rPr>
              <a:t>NOVI PRODUKTI / STORITVE</a:t>
            </a:r>
            <a:endParaRPr lang="sl-SI" sz="4000">
              <a:latin typeface="+mn-lt"/>
            </a:endParaRP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73DF674-D800-F0A7-9E40-C61D377D0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1503835"/>
            <a:ext cx="4878977" cy="2861340"/>
          </a:xfrm>
        </p:spPr>
        <p:txBody>
          <a:bodyPr>
            <a:noAutofit/>
          </a:bodyPr>
          <a:lstStyle/>
          <a:p>
            <a:pPr lvl="0"/>
            <a:r>
              <a:rPr lang="sl-SI" sz="2400" b="1"/>
              <a:t>Medijsko partnerstvo </a:t>
            </a:r>
            <a:r>
              <a:rPr lang="sl-SI" sz="2400"/>
              <a:t>z Delom pri projektu Nova gospodarska politika</a:t>
            </a:r>
          </a:p>
          <a:p>
            <a:pPr lvl="0"/>
            <a:r>
              <a:rPr lang="sl-SI" sz="2400" b="1"/>
              <a:t>promocijski video o GZS </a:t>
            </a:r>
            <a:r>
              <a:rPr lang="sl-SI" sz="2400"/>
              <a:t>ob 175-letnici delovanja</a:t>
            </a:r>
          </a:p>
          <a:p>
            <a:pPr lvl="0"/>
            <a:r>
              <a:rPr lang="sl-SI" sz="2400"/>
              <a:t>Uvedba </a:t>
            </a:r>
            <a:r>
              <a:rPr lang="sl-SI" sz="2400" b="1"/>
              <a:t>elektronske registracije </a:t>
            </a:r>
            <a:r>
              <a:rPr lang="sl-SI" sz="2400"/>
              <a:t>na dogodkih GZS</a:t>
            </a:r>
          </a:p>
          <a:p>
            <a:pPr lvl="0"/>
            <a:r>
              <a:rPr lang="sl-SI" sz="2400" b="1"/>
              <a:t>Komunikacijska podpora </a:t>
            </a:r>
            <a:r>
              <a:rPr lang="sl-SI" sz="2400"/>
              <a:t>projektu in sodelovanje na dogodku - Polni zagona kolesarimo v službo</a:t>
            </a:r>
          </a:p>
        </p:txBody>
      </p:sp>
      <p:sp>
        <p:nvSpPr>
          <p:cNvPr id="17" name="Označba mesta besedila 2">
            <a:extLst>
              <a:ext uri="{FF2B5EF4-FFF2-40B4-BE49-F238E27FC236}">
                <a16:creationId xmlns:a16="http://schemas.microsoft.com/office/drawing/2014/main" id="{7FBB2932-4BBD-4E14-5EA6-8FE06784E4BF}"/>
              </a:ext>
            </a:extLst>
          </p:cNvPr>
          <p:cNvSpPr txBox="1">
            <a:spLocks/>
          </p:cNvSpPr>
          <p:nvPr/>
        </p:nvSpPr>
        <p:spPr>
          <a:xfrm>
            <a:off x="6170749" y="1091879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Panoge / regije</a:t>
            </a:r>
          </a:p>
        </p:txBody>
      </p:sp>
      <p:sp>
        <p:nvSpPr>
          <p:cNvPr id="18" name="Označba mesta vsebine 3">
            <a:extLst>
              <a:ext uri="{FF2B5EF4-FFF2-40B4-BE49-F238E27FC236}">
                <a16:creationId xmlns:a16="http://schemas.microsoft.com/office/drawing/2014/main" id="{5FA581D4-F9B4-5CD1-6C7B-0CE14C9ACFD7}"/>
              </a:ext>
            </a:extLst>
          </p:cNvPr>
          <p:cNvSpPr txBox="1">
            <a:spLocks/>
          </p:cNvSpPr>
          <p:nvPr/>
        </p:nvSpPr>
        <p:spPr>
          <a:xfrm>
            <a:off x="6170749" y="1915790"/>
            <a:ext cx="6021251" cy="475048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  <a:alpha val="36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/>
              <a:t>Akcija: Zbiranje električnih odpadkov in baterij (ZEE)</a:t>
            </a:r>
          </a:p>
          <a:p>
            <a:pPr lvl="0"/>
            <a:r>
              <a:rPr lang="sl-SI" sz="2000"/>
              <a:t>Promocija poklicno-tehniškega izobraževanja s podporo kadrovske štipendijske sheme (Posavska GZ)</a:t>
            </a:r>
          </a:p>
          <a:p>
            <a:pPr lvl="0"/>
            <a:r>
              <a:rPr lang="sl-SI" sz="2000"/>
              <a:t>Razvoj plačljive storitve Akademije inoviranja, sestavljene iz 9 modulov (RZ Gorenjska)</a:t>
            </a:r>
          </a:p>
          <a:p>
            <a:pPr lvl="0"/>
            <a:r>
              <a:rPr lang="sl-SI" sz="2000"/>
              <a:t>Vodenje projekta “Digitalni most” za dvig digitalnih kompetenc v gospodarstvu (Pomurska GZ)</a:t>
            </a:r>
          </a:p>
          <a:p>
            <a:pPr lvl="0"/>
            <a:r>
              <a:rPr lang="sl-SI" sz="2000"/>
              <a:t>Nagrade za izjemne dosežke in doprinos zbornici (ŠGZ)</a:t>
            </a:r>
          </a:p>
          <a:p>
            <a:pPr lvl="0"/>
            <a:r>
              <a:rPr lang="sl-SI" sz="2000"/>
              <a:t>Priprava vzorcev aktov za podporo poslovanja članov ZRS</a:t>
            </a:r>
          </a:p>
          <a:p>
            <a:pPr lvl="0"/>
            <a:r>
              <a:rPr lang="sl-SI" sz="2000"/>
              <a:t>Novi ažurirani CLP plakati (označevanje nevarnih kemikalij) (ZKI)</a:t>
            </a:r>
          </a:p>
          <a:p>
            <a:pPr lvl="0"/>
            <a:r>
              <a:rPr lang="sl-SI" sz="2000"/>
              <a:t>Prodaja prevedene rdeče knjige FIDIC (Zing)</a:t>
            </a:r>
          </a:p>
          <a:p>
            <a:pPr marL="0" lvl="0" indent="0">
              <a:buNone/>
            </a:pPr>
            <a:endParaRPr lang="sl-SI" sz="2000"/>
          </a:p>
        </p:txBody>
      </p:sp>
    </p:spTree>
    <p:extLst>
      <p:ext uri="{BB962C8B-B14F-4D97-AF65-F5344CB8AC3E}">
        <p14:creationId xmlns:p14="http://schemas.microsoft.com/office/powerpoint/2010/main" val="375880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79AB-F67D-798C-D4DE-3CB2DF3D1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D6C7D9-129E-631A-D08E-F27C8263D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73" y="147005"/>
            <a:ext cx="6021251" cy="1325563"/>
          </a:xfrm>
        </p:spPr>
        <p:txBody>
          <a:bodyPr anchor="ctr">
            <a:normAutofit/>
          </a:bodyPr>
          <a:lstStyle/>
          <a:p>
            <a:r>
              <a:rPr lang="sl-SI" sz="4000" b="1">
                <a:latin typeface="+mn-lt"/>
              </a:rPr>
              <a:t>NOVI SVETI, SEKCIJE, DELOVNE SKUPINE</a:t>
            </a:r>
          </a:p>
        </p:txBody>
      </p:sp>
      <p:sp>
        <p:nvSpPr>
          <p:cNvPr id="17" name="Označba mesta besedila 2">
            <a:extLst>
              <a:ext uri="{FF2B5EF4-FFF2-40B4-BE49-F238E27FC236}">
                <a16:creationId xmlns:a16="http://schemas.microsoft.com/office/drawing/2014/main" id="{6291FDCF-35C0-7BAC-4C4C-8699E09A0FA8}"/>
              </a:ext>
            </a:extLst>
          </p:cNvPr>
          <p:cNvSpPr txBox="1">
            <a:spLocks/>
          </p:cNvSpPr>
          <p:nvPr/>
        </p:nvSpPr>
        <p:spPr>
          <a:xfrm>
            <a:off x="6285548" y="3960270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Panoge / regije</a:t>
            </a:r>
          </a:p>
        </p:txBody>
      </p:sp>
      <p:sp>
        <p:nvSpPr>
          <p:cNvPr id="18" name="Označba mesta vsebine 3">
            <a:extLst>
              <a:ext uri="{FF2B5EF4-FFF2-40B4-BE49-F238E27FC236}">
                <a16:creationId xmlns:a16="http://schemas.microsoft.com/office/drawing/2014/main" id="{3CCC22CD-FA65-3B10-91DB-36C70E354955}"/>
              </a:ext>
            </a:extLst>
          </p:cNvPr>
          <p:cNvSpPr txBox="1">
            <a:spLocks/>
          </p:cNvSpPr>
          <p:nvPr/>
        </p:nvSpPr>
        <p:spPr>
          <a:xfrm>
            <a:off x="6285547" y="4843107"/>
            <a:ext cx="5768801" cy="147903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  <a:alpha val="36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l-SI" sz="2000"/>
              <a:t>Ugodnost za člane Zbornice računovodskih servisov – zavarovanje poklicne odgovornosti (ZRS)</a:t>
            </a:r>
          </a:p>
          <a:p>
            <a:pPr lvl="0"/>
            <a:r>
              <a:rPr lang="sl-SI" sz="2000"/>
              <a:t>Nacionalno stičišče za </a:t>
            </a:r>
            <a:r>
              <a:rPr lang="sl-SI" sz="2000" err="1"/>
              <a:t>biogospodarstvo</a:t>
            </a:r>
            <a:r>
              <a:rPr lang="sl-SI" sz="2000"/>
              <a:t> Slovenije (ZKI)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592FF1E-93C3-4600-73C7-CB9C274FC488}"/>
              </a:ext>
            </a:extLst>
          </p:cNvPr>
          <p:cNvSpPr txBox="1"/>
          <p:nvPr/>
        </p:nvSpPr>
        <p:spPr>
          <a:xfrm>
            <a:off x="6190774" y="114342"/>
            <a:ext cx="6096000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DRUGE NOVOSTI</a:t>
            </a:r>
            <a:endParaRPr lang="sl-SI" sz="4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EE17A16-47AA-BF00-EE14-9B0FFC31FC28}"/>
              </a:ext>
            </a:extLst>
          </p:cNvPr>
          <p:cNvSpPr txBox="1"/>
          <p:nvPr/>
        </p:nvSpPr>
        <p:spPr>
          <a:xfrm>
            <a:off x="6285548" y="1601533"/>
            <a:ext cx="5906452" cy="3112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l-SI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Podpis </a:t>
            </a:r>
            <a:r>
              <a:rPr lang="sl-SI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sodelovanja GZS z </a:t>
            </a:r>
            <a:r>
              <a:rPr lang="sl-SI" sz="2000" b="1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Lions</a:t>
            </a:r>
            <a:r>
              <a:rPr lang="sl-SI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klubom </a:t>
            </a:r>
            <a:r>
              <a:rPr lang="sl-SI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Slovenija</a:t>
            </a:r>
            <a:endParaRPr lang="sl-SI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l-SI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Uvajanje trajnostnih rešitev in pristopov pri organizaciji dogodkov </a:t>
            </a:r>
            <a:r>
              <a:rPr lang="sl-SI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GZS</a:t>
            </a:r>
            <a:endParaRPr lang="sl-SI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l-SI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Usklajena in celostna uporaba logotipa GZS </a:t>
            </a:r>
            <a:r>
              <a:rPr lang="sl-SI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znotraj celotnega sistema GZS</a:t>
            </a:r>
            <a:endParaRPr lang="sl-SI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l-SI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Nadgradnja ankete o zadovoljstvu </a:t>
            </a:r>
            <a:r>
              <a:rPr lang="sl-SI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članov s fokusom na aktualna vprašanja, ki se osredotočajo na nove storitve, produkte ali spremembe</a:t>
            </a:r>
            <a:endParaRPr lang="sl-SI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800" b="1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l-SI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značba mesta vsebine 3">
            <a:extLst>
              <a:ext uri="{FF2B5EF4-FFF2-40B4-BE49-F238E27FC236}">
                <a16:creationId xmlns:a16="http://schemas.microsoft.com/office/drawing/2014/main" id="{7E98159E-96D7-A1BE-3BB3-07F28A812A2A}"/>
              </a:ext>
            </a:extLst>
          </p:cNvPr>
          <p:cNvSpPr txBox="1">
            <a:spLocks/>
          </p:cNvSpPr>
          <p:nvPr/>
        </p:nvSpPr>
        <p:spPr>
          <a:xfrm>
            <a:off x="1127761" y="2113977"/>
            <a:ext cx="5157787" cy="71925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  <a:alpha val="36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l-SI" sz="2000"/>
              <a:t>Delovna skupina za zeleni prehod elektroindustrije (ZELEKTRO) (ZEE)</a:t>
            </a:r>
          </a:p>
        </p:txBody>
      </p:sp>
      <p:sp>
        <p:nvSpPr>
          <p:cNvPr id="11" name="Označba mesta besedila 2">
            <a:extLst>
              <a:ext uri="{FF2B5EF4-FFF2-40B4-BE49-F238E27FC236}">
                <a16:creationId xmlns:a16="http://schemas.microsoft.com/office/drawing/2014/main" id="{C6A18A81-C72E-3FC1-4614-4BAC94E6B89E}"/>
              </a:ext>
            </a:extLst>
          </p:cNvPr>
          <p:cNvSpPr txBox="1">
            <a:spLocks/>
          </p:cNvSpPr>
          <p:nvPr/>
        </p:nvSpPr>
        <p:spPr>
          <a:xfrm>
            <a:off x="1032987" y="1189577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Panoge / regije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DE63F1D8-BEA9-F215-2485-C2250BBD9C19}"/>
              </a:ext>
            </a:extLst>
          </p:cNvPr>
          <p:cNvSpPr txBox="1"/>
          <p:nvPr/>
        </p:nvSpPr>
        <p:spPr>
          <a:xfrm>
            <a:off x="1127761" y="5582625"/>
            <a:ext cx="4968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b="0" i="1" u="none" strike="noStrike" baseline="0"/>
              <a:t>Opomba: več </a:t>
            </a:r>
            <a:r>
              <a:rPr lang="sl-SI" sz="1600" i="1"/>
              <a:t>dosežkov in </a:t>
            </a:r>
            <a:r>
              <a:rPr lang="sl-SI" sz="1600" b="0" i="1" u="none" strike="noStrike" baseline="0"/>
              <a:t>novih produktov je vključenih v Poročilo GZS za leto 2025</a:t>
            </a:r>
            <a:endParaRPr lang="sl-SI" sz="1600" i="1"/>
          </a:p>
        </p:txBody>
      </p:sp>
    </p:spTree>
    <p:extLst>
      <p:ext uri="{BB962C8B-B14F-4D97-AF65-F5344CB8AC3E}">
        <p14:creationId xmlns:p14="http://schemas.microsoft.com/office/powerpoint/2010/main" val="2488708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374C8-A703-F5B4-270A-8B3277656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E4B858-BDCC-4D3E-6746-17FD79F4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>
                <a:latin typeface="+mn-lt"/>
              </a:rPr>
              <a:t>Poslovni cilji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DCDD313-93AF-C8AC-8F56-2400CD197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24000"/>
            <a:ext cx="5157787" cy="52673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b="1"/>
              <a:t>Vsaj 1-odstotna letna rast članstva. </a:t>
            </a:r>
            <a:endParaRPr lang="pl-PL"/>
          </a:p>
          <a:p>
            <a:pPr lvl="0" fontAlgn="base"/>
            <a:r>
              <a:rPr lang="sl-SI"/>
              <a:t>Neto rast: +16 članov (0,3 %) (cilj delno dosežen)</a:t>
            </a:r>
          </a:p>
          <a:p>
            <a:pPr lvl="0" fontAlgn="base"/>
            <a:r>
              <a:rPr lang="sl-SI"/>
              <a:t>93,5 % stopnja ohranitve → stabilna baza</a:t>
            </a:r>
          </a:p>
          <a:p>
            <a:pPr lvl="0" fontAlgn="base"/>
            <a:r>
              <a:rPr lang="sl-SI"/>
              <a:t>Fokus 2026: okrepitev pridobivanja novih članov</a:t>
            </a:r>
          </a:p>
          <a:p>
            <a:endParaRPr lang="sl-SI"/>
          </a:p>
          <a:p>
            <a:pPr marL="0" indent="0">
              <a:buNone/>
            </a:pPr>
            <a:r>
              <a:rPr lang="sl-SI" b="1"/>
              <a:t>Stabilna rast prihodkov nad stroški za 1 % ob optimizaciji stroškov skozi uvajanje trajnostnih poslovnih rešitev. </a:t>
            </a:r>
            <a:endParaRPr lang="sl-SI"/>
          </a:p>
          <a:p>
            <a:pPr lvl="0" fontAlgn="base"/>
            <a:r>
              <a:rPr lang="sl-SI"/>
              <a:t>Pozitiven rezultat: +32.000 €</a:t>
            </a:r>
          </a:p>
          <a:p>
            <a:pPr lvl="0" fontAlgn="base"/>
            <a:r>
              <a:rPr lang="sl-SI"/>
              <a:t>Realizacija cilja: 18,4 % (cilj delno dosežen)</a:t>
            </a:r>
          </a:p>
          <a:p>
            <a:pPr lvl="0" fontAlgn="base"/>
            <a:r>
              <a:rPr lang="sl-SI"/>
              <a:t>Vplivi: omejena rast prihodkov + enkratni stroški dela (zakonodaja)</a:t>
            </a:r>
          </a:p>
          <a:p>
            <a:pPr lvl="0" fontAlgn="base"/>
            <a:r>
              <a:rPr lang="sl-SI"/>
              <a:t>Učinek: utrjena finančna disciplina</a:t>
            </a:r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r>
              <a:rPr lang="sl-SI" b="1"/>
              <a:t>Stalen razvoj digitaliziranih storitev za člane, ki odgovarjajo njihovim potrebam in so enostavne za uporabo. </a:t>
            </a:r>
            <a:endParaRPr lang="sl-SI"/>
          </a:p>
          <a:p>
            <a:pPr fontAlgn="base"/>
            <a:r>
              <a:rPr lang="sl-SI" sz="2700"/>
              <a:t>Uveden Microsoft Dynamics (CRM)</a:t>
            </a:r>
          </a:p>
          <a:p>
            <a:pPr fontAlgn="base"/>
            <a:r>
              <a:rPr lang="sl-SI" sz="2700"/>
              <a:t>Sprejeta Strategija digitalizacije GZS</a:t>
            </a:r>
          </a:p>
          <a:p>
            <a:pPr fontAlgn="base"/>
            <a:r>
              <a:rPr lang="sl-SI" sz="2700"/>
              <a:t>Pridobljen projekt Kompetenčni center AI → temelj za nadaljnji razvoj storitev za člane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A871F9B-5C2A-150D-C913-63C4CD94FA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24000"/>
            <a:ext cx="4878977" cy="46656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l-SI" b="1"/>
              <a:t>Vzpostavitev, izvajanje ter stalne izboljšave organizacijske strukture, procesov, sistema odgovornosti in vodenja na podlagi ISO standardov. </a:t>
            </a:r>
            <a:endParaRPr lang="sl-SI"/>
          </a:p>
          <a:p>
            <a:pPr lvl="0" fontAlgn="base"/>
            <a:r>
              <a:rPr lang="sl-SI" sz="2900"/>
              <a:t>Vzpostavljen osnovni okvir sistema vodenja (ISO)</a:t>
            </a:r>
          </a:p>
          <a:p>
            <a:pPr lvl="0" fontAlgn="base"/>
            <a:r>
              <a:rPr lang="sl-SI" sz="2900"/>
              <a:t>Standardizacija procesov, odgovornosti in vodenja</a:t>
            </a:r>
          </a:p>
          <a:p>
            <a:pPr lvl="0" fontAlgn="base"/>
            <a:r>
              <a:rPr lang="sl-SI" sz="2900"/>
              <a:t>Nadaljevanje: fazna implementacija in izboljšave</a:t>
            </a:r>
          </a:p>
          <a:p>
            <a:pPr lvl="0" fontAlgn="base"/>
            <a:endParaRPr lang="sl-SI" sz="2900"/>
          </a:p>
          <a:p>
            <a:pPr marL="0" lvl="0" indent="0" fontAlgn="base">
              <a:buNone/>
            </a:pPr>
            <a:r>
              <a:rPr lang="sl-SI" sz="2900" b="1"/>
              <a:t>Kompetentni kadri, ki uspešno odgovarjajo na izzive prihodnosti članov GZS.</a:t>
            </a:r>
          </a:p>
          <a:p>
            <a:pPr lvl="0" fontAlgn="base"/>
            <a:r>
              <a:rPr lang="sl-SI" sz="2900"/>
              <a:t>ESG &amp; digitalna izobraževanja, </a:t>
            </a:r>
            <a:r>
              <a:rPr lang="sl-SI" sz="2900" err="1"/>
              <a:t>onboarding</a:t>
            </a:r>
            <a:endParaRPr lang="sl-SI" sz="2900"/>
          </a:p>
          <a:p>
            <a:pPr lvl="0" fontAlgn="base"/>
            <a:r>
              <a:rPr lang="sl-SI" sz="2900"/>
              <a:t>Krepitev kulture in sodelovanja</a:t>
            </a:r>
          </a:p>
          <a:p>
            <a:pPr lvl="0" fontAlgn="base"/>
            <a:r>
              <a:rPr lang="sl-SI" sz="2900"/>
              <a:t>Začetek digitalizacije kadrovskih procesov → boljša pripravljenost na prihodnje izzive</a:t>
            </a:r>
            <a:endParaRPr lang="sl-SI" sz="200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82C1EF8-A854-7788-D409-87393411D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812" y="5287296"/>
            <a:ext cx="2160639" cy="21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374C8-A703-F5B4-270A-8B3277656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E4B858-BDCC-4D3E-6746-17FD79F4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>
                <a:latin typeface="+mn-lt"/>
              </a:rPr>
              <a:t>GLAVNI DOSEŽKI V LETU 2025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02B2B3B-B39B-D05A-1047-5837B2DED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Socialni dialog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DCDD313-93AF-C8AC-8F56-2400CD197E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lvl="0" fontAlgn="base"/>
            <a:r>
              <a:rPr lang="sl-SI"/>
              <a:t>Določitev minimalne plače za leto 2025 v skladu s pričakovanji delodajalcev – dvig samo s stopnjo inflacije </a:t>
            </a:r>
          </a:p>
          <a:p>
            <a:pPr lvl="0" fontAlgn="base"/>
            <a:r>
              <a:rPr lang="sl-SI"/>
              <a:t>Omilitev zahtev za delodajalce na področju evidenc delovnega časa</a:t>
            </a:r>
          </a:p>
          <a:p>
            <a:pPr lvl="0" fontAlgn="base"/>
            <a:r>
              <a:rPr lang="sl-SI"/>
              <a:t>Blažji pogoji za prihod visokokvalificirane tuje delovne sile </a:t>
            </a:r>
          </a:p>
          <a:p>
            <a:pPr lvl="0" fontAlgn="base"/>
            <a:r>
              <a:rPr lang="sl-SI"/>
              <a:t>Podaljšanje obsega začasnega in občasnega dela upokojencev na 85 ur mesečno in možnost opravljanja dela s krajšim delovnim časom delavca pred upokojitvijo v okviru sprejete novele Zakona o urejanju trga dela 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A871F9B-5C2A-150D-C913-63C4CD94FAD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lvl="0" fontAlgn="base"/>
            <a:r>
              <a:rPr lang="sl-SI" sz="2900"/>
              <a:t>Sprejem zakona in aktivacija trajne sheme skrajšanega delovnega časa – delno povračilo nadomestila plače za skrajšan delovni čas za dejavnosti, ki so bile po analizi UMAR in po mnenju ZRSZ opredeljene kot rizične glede zmožnosti poslovanja</a:t>
            </a:r>
          </a:p>
          <a:p>
            <a:pPr lvl="0" fontAlgn="base"/>
            <a:r>
              <a:rPr lang="sl-SI" sz="2900"/>
              <a:t>Sprejem pokojninske reforme brez dodatnih bremen za podjetja </a:t>
            </a:r>
          </a:p>
          <a:p>
            <a:pPr lvl="0" fontAlgn="base"/>
            <a:r>
              <a:rPr lang="sl-SI" sz="2900"/>
              <a:t>Okrepitev nadzora za preprečevanje zlorab bolniškega staleža</a:t>
            </a:r>
          </a:p>
          <a:p>
            <a:pPr lvl="0" fontAlgn="base"/>
            <a:r>
              <a:rPr lang="sl-SI" sz="2900"/>
              <a:t>Sklenitev aneksov k 11 kolektivnim pogodbam dejavnosti</a:t>
            </a:r>
          </a:p>
          <a:p>
            <a:pPr lvl="0" fontAlgn="base"/>
            <a:r>
              <a:rPr lang="sl-SI" sz="2900"/>
              <a:t>Obnovljen socialni dialog na 2 dejavnostih</a:t>
            </a:r>
          </a:p>
          <a:p>
            <a:endParaRPr lang="sl-SI" sz="200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82C1EF8-A854-7788-D409-87393411D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812" y="5287296"/>
            <a:ext cx="2160639" cy="21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9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D8A759-3802-BF13-ACE9-35ED5DF68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>
                <a:latin typeface="+mn-lt"/>
              </a:rPr>
              <a:t>GLAVNI DOSEŽKI V LETU 2025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F6C4CAF-9910-7ED6-D74A-0643369C0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sl-SI"/>
              <a:t>Regulativa in politike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984FEF6-FF74-CD1D-23A6-CCF35C835F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lvl="0" fontAlgn="base"/>
            <a:r>
              <a:rPr lang="sl-SI" sz="2000"/>
              <a:t>EUDR: 'stop </a:t>
            </a:r>
            <a:r>
              <a:rPr lang="sl-SI" sz="2000" err="1"/>
              <a:t>the</a:t>
            </a:r>
            <a:r>
              <a:rPr lang="sl-SI" sz="2000"/>
              <a:t> </a:t>
            </a:r>
            <a:r>
              <a:rPr lang="sl-SI" sz="2000" err="1"/>
              <a:t>clock</a:t>
            </a:r>
            <a:r>
              <a:rPr lang="sl-SI" sz="2000"/>
              <a:t>': začetek dialoga o vsebinskih poenostavitvah</a:t>
            </a:r>
          </a:p>
          <a:p>
            <a:pPr lvl="0" fontAlgn="base"/>
            <a:r>
              <a:rPr lang="sl-SI" sz="2000"/>
              <a:t>'Stop </a:t>
            </a:r>
            <a:r>
              <a:rPr lang="sl-SI" sz="2000" err="1"/>
              <a:t>the</a:t>
            </a:r>
            <a:r>
              <a:rPr lang="sl-SI" sz="2000"/>
              <a:t> </a:t>
            </a:r>
            <a:r>
              <a:rPr lang="sl-SI" sz="2000" err="1"/>
              <a:t>clock</a:t>
            </a:r>
            <a:r>
              <a:rPr lang="sl-SI" sz="2000"/>
              <a:t>' trajnostnega poročanja in skrbnega pregleda na področju trajnosti (CSRD in CS3D) ter preprečitev dodatnih obveznosti ('</a:t>
            </a:r>
            <a:r>
              <a:rPr lang="sl-SI" sz="2000" err="1"/>
              <a:t>gold</a:t>
            </a:r>
            <a:r>
              <a:rPr lang="sl-SI" sz="2000"/>
              <a:t> </a:t>
            </a:r>
            <a:r>
              <a:rPr lang="sl-SI" sz="2000" err="1"/>
              <a:t>plating</a:t>
            </a:r>
            <a:r>
              <a:rPr lang="sl-SI" sz="2000"/>
              <a:t>') za slovenska podjetja; povečanje vstopnih pragov glede velikosti podjetij za poročanje, s čimer se je občutno zmanjšalo število zavezancev za poročanje.</a:t>
            </a:r>
          </a:p>
          <a:p>
            <a:pPr lvl="0" fontAlgn="base"/>
            <a:r>
              <a:rPr lang="sl-SI" sz="2000"/>
              <a:t>Poenostavitve in izboljšave v “Načrtu za dvig konkurenčnosti v javnem naročanju” 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D8F0663-94EC-E993-B011-1508A7B898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4878977" cy="4170045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sl-SI" sz="3200"/>
              <a:t>Uvedba predmeta Informatika in digitalne tehnologije v 7. razred, uvedba </a:t>
            </a:r>
            <a:r>
              <a:rPr lang="sl-SI" sz="3200" err="1"/>
              <a:t>mikrodokazil</a:t>
            </a:r>
            <a:r>
              <a:rPr lang="sl-SI" sz="3200"/>
              <a:t> za pridobitev določenih kompetenc v visokem šolstvu</a:t>
            </a:r>
          </a:p>
          <a:p>
            <a:pPr lvl="0" fontAlgn="base"/>
            <a:r>
              <a:rPr lang="sl-SI" sz="3200"/>
              <a:t>Izboljšanje zakonodajnega okvira na področju plačilnih sistemov in storitev – odprava določenih ovir pri odpiranju čezmejnih bančnih računov za podjetja</a:t>
            </a:r>
          </a:p>
          <a:p>
            <a:pPr lvl="0" fontAlgn="base"/>
            <a:r>
              <a:rPr lang="sl-SI" sz="3200"/>
              <a:t>Obvezna uporaba e-računov v poslovanju med podjetji po Zakonu o izmenjavi elektronskih računov in drugih elektronskih dokumentov </a:t>
            </a:r>
          </a:p>
          <a:p>
            <a:pPr lvl="0" fontAlgn="base"/>
            <a:r>
              <a:rPr lang="sl-SI" sz="3200"/>
              <a:t>Uvedba strožjih varovalk proti zlorabam kolektivnih tožb, zlasti z vidika zaščite podjetij pred neutemeljenimi in nesorazmernimi postopki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43F951C-320E-144D-7C84-77669E5D4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386" y="5065853"/>
            <a:ext cx="2423652" cy="24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0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086F4-01DB-60C8-47AA-CF3935600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A41CE0-1EDA-DB94-C8E4-765D5871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>
                <a:latin typeface="+mn-lt"/>
              </a:rPr>
              <a:t>GLAVNI DOSEŽKI V LETU 2025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DEB26FC-7581-919C-5736-6F7F0C644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sl-SI"/>
              <a:t>Okolje, podnebje in energija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92167F6-7BF6-665B-A0C9-CA36E70029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lvl="0" fontAlgn="base"/>
            <a:r>
              <a:rPr lang="sl-SI" sz="3200"/>
              <a:t>Vzpostavitev Slovenskega centra za krožno gospodarstvo, kjer je GZS vodilni partner</a:t>
            </a:r>
          </a:p>
          <a:p>
            <a:pPr lvl="0" fontAlgn="base"/>
            <a:r>
              <a:rPr lang="sl-SI" sz="3200"/>
              <a:t>Podnebni zakon: ohranitev subvencij za fosilna goriva </a:t>
            </a:r>
          </a:p>
          <a:p>
            <a:pPr lvl="0" fontAlgn="base"/>
            <a:r>
              <a:rPr lang="sl-SI" sz="3200"/>
              <a:t>'Stop </a:t>
            </a:r>
            <a:r>
              <a:rPr lang="sl-SI" sz="3200" err="1"/>
              <a:t>the</a:t>
            </a:r>
            <a:r>
              <a:rPr lang="sl-SI" sz="3200"/>
              <a:t> </a:t>
            </a:r>
            <a:r>
              <a:rPr lang="sl-SI" sz="3200" err="1"/>
              <a:t>clock</a:t>
            </a:r>
            <a:r>
              <a:rPr lang="sl-SI" sz="3200"/>
              <a:t>' Uredbe za baterije - zamik začetka izpolnjevanja obveznosti za 2 leti za poročanje o skrbnem pregledu </a:t>
            </a:r>
          </a:p>
          <a:p>
            <a:pPr lvl="0" fontAlgn="base"/>
            <a:r>
              <a:rPr lang="sl-SI" sz="3200"/>
              <a:t>Omrežnine: doseženi popravki sistema, ki bodo prinesli manjše izboljšave za manjše poslovne odjemalce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0F5330C-95F6-8E29-C6B8-9F199ECC3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3248" cy="823912"/>
          </a:xfrm>
        </p:spPr>
        <p:txBody>
          <a:bodyPr/>
          <a:lstStyle/>
          <a:p>
            <a:r>
              <a:rPr lang="sl-SI"/>
              <a:t>Strateški razvoj in internacionalizacija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0F9F49A-C061-B154-F5C2-EF2729A04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4878977" cy="4188333"/>
          </a:xfrm>
        </p:spPr>
        <p:txBody>
          <a:bodyPr>
            <a:normAutofit fontScale="62500" lnSpcReduction="20000"/>
          </a:bodyPr>
          <a:lstStyle/>
          <a:p>
            <a:pPr lvl="0" fontAlgn="base"/>
            <a:r>
              <a:rPr lang="sl-SI"/>
              <a:t>Vzpostavitev Zavezništva za dvojno rabo na podlagi podpisanega Memoranduma o sodelovanju med GZS in TECES na področju tehnologij in rešitev z dvojno rabo </a:t>
            </a:r>
          </a:p>
          <a:p>
            <a:pPr lvl="0"/>
            <a:r>
              <a:rPr lang="sl-SI"/>
              <a:t>Vzpostavitev Kompetenčnega centra za umetno inteligenco z GZS kot vodilnim partnerjem</a:t>
            </a:r>
          </a:p>
          <a:p>
            <a:pPr lvl="0"/>
            <a:r>
              <a:rPr lang="sl-SI"/>
              <a:t>Vplivanje na oblikovanje EK Večletnega finančnega okvira 2028-2034 za večji učinek v gospodarstvu</a:t>
            </a:r>
          </a:p>
          <a:p>
            <a:pPr lvl="0"/>
            <a:r>
              <a:rPr lang="sl-SI"/>
              <a:t>Vzpostavitev platforme 'Iz laboratorija v posel', pod katero povezujemo podjetja z raziskovalnimi organizacijami </a:t>
            </a:r>
          </a:p>
          <a:p>
            <a:pPr lvl="0"/>
            <a:r>
              <a:rPr lang="sl-SI"/>
              <a:t>Sooblikovanje instrumenta inovacijskega vavčerja v sodelovanju z MVZI in ARIS, ki bo lansiran v 2026</a:t>
            </a:r>
          </a:p>
          <a:p>
            <a:pPr lvl="0"/>
            <a:r>
              <a:rPr lang="sl-SI"/>
              <a:t>Krepitev kompetenc članov GZS za partnersko povezovanje na globalnih trgih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F5927A8-2F42-236F-5A7D-32F717F82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63" y="4347369"/>
            <a:ext cx="3527427" cy="352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50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E09F0-CB45-08CC-BCA2-F30E6394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DEF797-2970-73EF-E9DA-95E4F35D9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>
                <a:latin typeface="+mn-lt"/>
              </a:rPr>
              <a:t>NOVO NA STRATEŠKI RAVNI</a:t>
            </a:r>
            <a:endParaRPr lang="sl-SI" sz="4000">
              <a:latin typeface="+mn-lt"/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7D1B495-4EDB-8675-7563-962AB3F7C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7100" y="1278732"/>
            <a:ext cx="5157787" cy="823912"/>
          </a:xfrm>
        </p:spPr>
        <p:txBody>
          <a:bodyPr/>
          <a:lstStyle/>
          <a:p>
            <a:r>
              <a:rPr lang="sl-SI"/>
              <a:t>Krovna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832B3C1-F11F-DC65-8FE3-1194CF153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099" y="2102644"/>
            <a:ext cx="5157787" cy="2441829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sl-SI"/>
              <a:t>Izdelava 10-letnega gospodarskega programa </a:t>
            </a:r>
            <a:r>
              <a:rPr lang="sl-SI" err="1"/>
              <a:t>Made</a:t>
            </a:r>
            <a:r>
              <a:rPr lang="sl-SI"/>
              <a:t> in Slovenia 2035</a:t>
            </a:r>
          </a:p>
          <a:p>
            <a:pPr lvl="0"/>
            <a:r>
              <a:rPr lang="sl-SI"/>
              <a:t>Oblikovanje Strategije internacionalizacije GZS 2026-2031 z matriko osnovnih in naprednih storitev z višjo dodano vrednostjo</a:t>
            </a:r>
          </a:p>
          <a:p>
            <a:pPr lvl="0"/>
            <a:r>
              <a:rPr lang="sl-SI"/>
              <a:t>Ustanovitev Strateškega sveta za zdravje GZS </a:t>
            </a:r>
          </a:p>
          <a:p>
            <a:pPr lvl="0"/>
            <a:r>
              <a:rPr lang="sl-SI"/>
              <a:t>Sklenitev Memoranduma o sodelovanju z reprezentativnimi združenji slovenskih občin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64FACA4-AA68-E697-CA31-FA5AE7F8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7" y="1278732"/>
            <a:ext cx="5267325" cy="823912"/>
          </a:xfrm>
        </p:spPr>
        <p:txBody>
          <a:bodyPr/>
          <a:lstStyle/>
          <a:p>
            <a:r>
              <a:rPr lang="sl-SI"/>
              <a:t>Strateški razvoj in internacionalizacija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7580CC6-D769-59BF-A905-72B141602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5" y="2102644"/>
            <a:ext cx="4878977" cy="2231612"/>
          </a:xfrm>
        </p:spPr>
        <p:txBody>
          <a:bodyPr>
            <a:normAutofit fontScale="70000" lnSpcReduction="20000"/>
          </a:bodyPr>
          <a:lstStyle/>
          <a:p>
            <a:r>
              <a:rPr lang="sl-SI"/>
              <a:t>Ustanovitev Strateškega sveta za kadre, izobraževanje in trg dela </a:t>
            </a:r>
          </a:p>
          <a:p>
            <a:pPr lvl="0"/>
            <a:r>
              <a:rPr lang="sl-SI"/>
              <a:t>Ustanovitev Slovensko-ameriškega poslovnega sveta</a:t>
            </a:r>
          </a:p>
          <a:p>
            <a:pPr lvl="0"/>
            <a:r>
              <a:rPr lang="sl-SI"/>
              <a:t>Ustanovitev Slovensko-arabskega poslovnega sveta</a:t>
            </a:r>
          </a:p>
          <a:p>
            <a:pPr lvl="0"/>
            <a:r>
              <a:rPr lang="sl-SI"/>
              <a:t>Ustanovitev Akademske sekcije Strateškega sveta GZS za internacionalizacijo </a:t>
            </a:r>
          </a:p>
        </p:txBody>
      </p:sp>
      <p:sp>
        <p:nvSpPr>
          <p:cNvPr id="7" name="Označba mesta besedila 2">
            <a:extLst>
              <a:ext uri="{FF2B5EF4-FFF2-40B4-BE49-F238E27FC236}">
                <a16:creationId xmlns:a16="http://schemas.microsoft.com/office/drawing/2014/main" id="{FE0ED1D6-E665-927F-B53F-4ED6065B9BC3}"/>
              </a:ext>
            </a:extLst>
          </p:cNvPr>
          <p:cNvSpPr txBox="1">
            <a:spLocks/>
          </p:cNvSpPr>
          <p:nvPr/>
        </p:nvSpPr>
        <p:spPr>
          <a:xfrm>
            <a:off x="927098" y="4132517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Okolje, podnebje in energija</a:t>
            </a:r>
          </a:p>
        </p:txBody>
      </p:sp>
      <p:sp>
        <p:nvSpPr>
          <p:cNvPr id="8" name="Označba mesta vsebine 3">
            <a:extLst>
              <a:ext uri="{FF2B5EF4-FFF2-40B4-BE49-F238E27FC236}">
                <a16:creationId xmlns:a16="http://schemas.microsoft.com/office/drawing/2014/main" id="{E32A2125-8889-F294-E871-5D1726802467}"/>
              </a:ext>
            </a:extLst>
          </p:cNvPr>
          <p:cNvSpPr txBox="1">
            <a:spLocks/>
          </p:cNvSpPr>
          <p:nvPr/>
        </p:nvSpPr>
        <p:spPr>
          <a:xfrm>
            <a:off x="927097" y="4956429"/>
            <a:ext cx="5157787" cy="1252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/>
              <a:t>Študija primerjave možnih scenarijev prenove elektroenergetskega sistema Slovenije, ki je potrdila, da je najustreznejši scenarij jedrska energija + obnovljivi viri energije</a:t>
            </a:r>
          </a:p>
        </p:txBody>
      </p:sp>
      <p:sp>
        <p:nvSpPr>
          <p:cNvPr id="9" name="Označba mesta besedila 4">
            <a:extLst>
              <a:ext uri="{FF2B5EF4-FFF2-40B4-BE49-F238E27FC236}">
                <a16:creationId xmlns:a16="http://schemas.microsoft.com/office/drawing/2014/main" id="{CFDF36D0-A12C-86AC-7761-BEE7B90ED3CB}"/>
              </a:ext>
            </a:extLst>
          </p:cNvPr>
          <p:cNvSpPr txBox="1">
            <a:spLocks/>
          </p:cNvSpPr>
          <p:nvPr/>
        </p:nvSpPr>
        <p:spPr>
          <a:xfrm>
            <a:off x="6200711" y="4132517"/>
            <a:ext cx="526732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Digitalizacija </a:t>
            </a:r>
          </a:p>
        </p:txBody>
      </p:sp>
      <p:sp>
        <p:nvSpPr>
          <p:cNvPr id="10" name="Označba mesta vsebine 5">
            <a:extLst>
              <a:ext uri="{FF2B5EF4-FFF2-40B4-BE49-F238E27FC236}">
                <a16:creationId xmlns:a16="http://schemas.microsoft.com/office/drawing/2014/main" id="{EB73060D-B2AD-445B-DA2D-0DA2B390289F}"/>
              </a:ext>
            </a:extLst>
          </p:cNvPr>
          <p:cNvSpPr txBox="1">
            <a:spLocks/>
          </p:cNvSpPr>
          <p:nvPr/>
        </p:nvSpPr>
        <p:spPr>
          <a:xfrm>
            <a:off x="6222939" y="4956429"/>
            <a:ext cx="4878977" cy="1663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l-SI" sz="2000"/>
              <a:t>Izbor treh področij storitev GZS, na katerih se bodo izvajale digitalne rešitve (na osnovi pregleda obstoječih digitalnih orodij GZS, SWOT analize ter strategije digitalizacije GZS</a:t>
            </a:r>
          </a:p>
        </p:txBody>
      </p:sp>
    </p:spTree>
    <p:extLst>
      <p:ext uri="{BB962C8B-B14F-4D97-AF65-F5344CB8AC3E}">
        <p14:creationId xmlns:p14="http://schemas.microsoft.com/office/powerpoint/2010/main" val="2704470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5F842C-5210-FA98-A52F-6A9EABCE4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>
                <a:latin typeface="+mn-lt"/>
              </a:rPr>
              <a:t>MEDIJSKA PREPOZNAVNOST V 2025</a:t>
            </a:r>
            <a:endParaRPr lang="sl-SI" sz="4000">
              <a:latin typeface="+mn-lt"/>
            </a:endParaRP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54E58A2A-5C6E-84A3-75AB-3B6988F32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280330"/>
              </p:ext>
            </p:extLst>
          </p:nvPr>
        </p:nvGraphicFramePr>
        <p:xfrm>
          <a:off x="1071716" y="1705123"/>
          <a:ext cx="6463399" cy="3038586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3389199">
                  <a:extLst>
                    <a:ext uri="{9D8B030D-6E8A-4147-A177-3AD203B41FA5}">
                      <a16:colId xmlns:a16="http://schemas.microsoft.com/office/drawing/2014/main" val="1474692227"/>
                    </a:ext>
                  </a:extLst>
                </a:gridCol>
                <a:gridCol w="1611973">
                  <a:extLst>
                    <a:ext uri="{9D8B030D-6E8A-4147-A177-3AD203B41FA5}">
                      <a16:colId xmlns:a16="http://schemas.microsoft.com/office/drawing/2014/main" val="3990494540"/>
                    </a:ext>
                  </a:extLst>
                </a:gridCol>
                <a:gridCol w="1462227">
                  <a:extLst>
                    <a:ext uri="{9D8B030D-6E8A-4147-A177-3AD203B41FA5}">
                      <a16:colId xmlns:a16="http://schemas.microsoft.com/office/drawing/2014/main" val="675219194"/>
                    </a:ext>
                  </a:extLst>
                </a:gridCol>
              </a:tblGrid>
              <a:tr h="559173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GZS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</a:rPr>
                        <a:t>OZS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161225"/>
                  </a:ext>
                </a:extLst>
              </a:tr>
              <a:tr h="272767">
                <a:tc>
                  <a:txBody>
                    <a:bodyPr/>
                    <a:lstStyle/>
                    <a:p>
                      <a:pPr marL="171450" algn="r">
                        <a:buNone/>
                      </a:pPr>
                      <a:r>
                        <a:rPr lang="en-US" b="1" err="1">
                          <a:effectLst/>
                        </a:rPr>
                        <a:t>Število</a:t>
                      </a:r>
                      <a:r>
                        <a:rPr lang="en-US" b="1">
                          <a:effectLst/>
                        </a:rPr>
                        <a:t> </a:t>
                      </a:r>
                      <a:r>
                        <a:rPr lang="en-US" b="1" err="1">
                          <a:effectLst/>
                        </a:rPr>
                        <a:t>objav</a:t>
                      </a:r>
                      <a:r>
                        <a:rPr lang="en-US">
                          <a:effectLst/>
                        </a:rPr>
                        <a:t>*</a:t>
                      </a:r>
                      <a:r>
                        <a:rPr lang="sl-SI">
                          <a:effectLst/>
                        </a:rPr>
                        <a:t>                                                    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816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427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53467"/>
                  </a:ext>
                </a:extLst>
              </a:tr>
              <a:tr h="559173">
                <a:tc>
                  <a:txBody>
                    <a:bodyPr/>
                    <a:lstStyle/>
                    <a:p>
                      <a:pPr marL="171450" algn="r">
                        <a:buNone/>
                      </a:pPr>
                      <a:r>
                        <a:rPr lang="en-US" err="1">
                          <a:effectLst/>
                        </a:rPr>
                        <a:t>Povprečni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indeks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objav</a:t>
                      </a:r>
                      <a:r>
                        <a:rPr lang="sl-SI">
                          <a:effectLst/>
                        </a:rPr>
                        <a:t>**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sl-SI">
                          <a:effectLst/>
                        </a:rPr>
                        <a:t>    </a:t>
                      </a:r>
                      <a:r>
                        <a:rPr lang="en-US" sz="1600" i="1">
                          <a:effectLst/>
                        </a:rPr>
                        <a:t>(</a:t>
                      </a:r>
                      <a:r>
                        <a:rPr lang="en-US" sz="1600" i="1" err="1">
                          <a:effectLst/>
                        </a:rPr>
                        <a:t>organizacija</a:t>
                      </a:r>
                      <a:r>
                        <a:rPr lang="en-US" sz="1600" i="1">
                          <a:effectLst/>
                        </a:rPr>
                        <a:t> je </a:t>
                      </a:r>
                      <a:r>
                        <a:rPr lang="en-US" sz="1600" i="1" err="1">
                          <a:effectLst/>
                        </a:rPr>
                        <a:t>osrednja</a:t>
                      </a:r>
                      <a:r>
                        <a:rPr lang="en-US" sz="1600" i="1">
                          <a:effectLst/>
                        </a:rPr>
                        <a:t> </a:t>
                      </a:r>
                      <a:r>
                        <a:rPr lang="en-US" sz="1600" i="1" err="1">
                          <a:effectLst/>
                        </a:rPr>
                        <a:t>tema</a:t>
                      </a:r>
                      <a:r>
                        <a:rPr lang="en-US" sz="1600" i="1">
                          <a:effectLst/>
                        </a:rPr>
                        <a:t>)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54,78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54,45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647276"/>
                  </a:ext>
                </a:extLst>
              </a:tr>
              <a:tr h="272767">
                <a:tc>
                  <a:txBody>
                    <a:bodyPr/>
                    <a:lstStyle/>
                    <a:p>
                      <a:pPr marL="171450" algn="r">
                        <a:buNone/>
                      </a:pPr>
                      <a:r>
                        <a:rPr lang="sl-SI" b="1">
                          <a:effectLst/>
                        </a:rPr>
                        <a:t>Doseg objav</a:t>
                      </a:r>
                      <a:endParaRPr lang="en-US" b="1">
                        <a:effectLst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135.644.722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75.850.477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464985"/>
                  </a:ext>
                </a:extLst>
              </a:tr>
              <a:tr h="272767">
                <a:tc>
                  <a:txBody>
                    <a:bodyPr/>
                    <a:lstStyle/>
                    <a:p>
                      <a:pPr marL="171450" algn="r">
                        <a:buNone/>
                      </a:pPr>
                      <a:r>
                        <a:rPr lang="en-US" b="1" err="1">
                          <a:effectLst/>
                        </a:rPr>
                        <a:t>Naklonjenost</a:t>
                      </a:r>
                      <a:endParaRPr lang="en-US" b="1">
                        <a:effectLst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183042"/>
                  </a:ext>
                </a:extLst>
              </a:tr>
              <a:tr h="272767">
                <a:tc>
                  <a:txBody>
                    <a:bodyPr/>
                    <a:lstStyle/>
                    <a:p>
                      <a:pPr marL="171450" algn="r">
                        <a:buNone/>
                      </a:pPr>
                      <a:r>
                        <a:rPr lang="en-US">
                          <a:effectLst/>
                        </a:rPr>
                        <a:t>   </a:t>
                      </a:r>
                      <a:r>
                        <a:rPr lang="en-US" b="1" err="1">
                          <a:effectLst/>
                        </a:rPr>
                        <a:t>pozitivne</a:t>
                      </a:r>
                      <a:r>
                        <a:rPr lang="en-US" b="1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objave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11,15 %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3,28 %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347617"/>
                  </a:ext>
                </a:extLst>
              </a:tr>
              <a:tr h="272767">
                <a:tc>
                  <a:txBody>
                    <a:bodyPr/>
                    <a:lstStyle/>
                    <a:p>
                      <a:pPr marL="171450" algn="r">
                        <a:buNone/>
                      </a:pPr>
                      <a:r>
                        <a:rPr lang="en-US">
                          <a:effectLst/>
                        </a:rPr>
                        <a:t>   </a:t>
                      </a:r>
                      <a:r>
                        <a:rPr lang="en-US" err="1">
                          <a:effectLst/>
                        </a:rPr>
                        <a:t>negativne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objave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1,35 %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1,17 %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14112"/>
                  </a:ext>
                </a:extLst>
              </a:tr>
              <a:tr h="272767">
                <a:tc>
                  <a:txBody>
                    <a:bodyPr/>
                    <a:lstStyle/>
                    <a:p>
                      <a:pPr marL="171450" algn="r">
                        <a:buNone/>
                      </a:pPr>
                      <a:r>
                        <a:rPr lang="en-US">
                          <a:effectLst/>
                        </a:rPr>
                        <a:t>   </a:t>
                      </a:r>
                      <a:r>
                        <a:rPr lang="en-US" err="1">
                          <a:effectLst/>
                        </a:rPr>
                        <a:t>nevtralne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objave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87,50 %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95,55 %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815540"/>
                  </a:ext>
                </a:extLst>
              </a:tr>
              <a:tr h="272767">
                <a:tc>
                  <a:txBody>
                    <a:bodyPr/>
                    <a:lstStyle/>
                    <a:p>
                      <a:pPr marL="171450" algn="r">
                        <a:buNone/>
                      </a:pPr>
                      <a:r>
                        <a:rPr lang="sl-SI" b="1">
                          <a:effectLst/>
                        </a:rPr>
                        <a:t>Citat predstavnika </a:t>
                      </a:r>
                      <a:endParaRPr lang="en-US" b="1">
                        <a:effectLst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b="1">
                          <a:solidFill>
                            <a:schemeClr val="tx1"/>
                          </a:solidFill>
                        </a:rPr>
                        <a:t>414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b="0">
                          <a:solidFill>
                            <a:schemeClr val="tx1"/>
                          </a:solidFill>
                        </a:rPr>
                        <a:t>264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4752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80A73E-72C5-A490-1ECB-9CA02C9FB708}"/>
              </a:ext>
            </a:extLst>
          </p:cNvPr>
          <p:cNvSpPr txBox="1"/>
          <p:nvPr/>
        </p:nvSpPr>
        <p:spPr>
          <a:xfrm>
            <a:off x="838200" y="4823117"/>
            <a:ext cx="60960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1000">
                <a:solidFill>
                  <a:srgbClr val="242424"/>
                </a:solidFill>
                <a:cs typeface="Arial"/>
              </a:rPr>
              <a:t>* V analizi Indeksa medijske pokritosti je u</a:t>
            </a:r>
            <a:r>
              <a:rPr lang="en-US" sz="1000" err="1">
                <a:solidFill>
                  <a:srgbClr val="242424"/>
                </a:solidFill>
                <a:cs typeface="Arial"/>
              </a:rPr>
              <a:t>poštevan</a:t>
            </a:r>
            <a:r>
              <a:rPr lang="en-US" sz="1000">
                <a:solidFill>
                  <a:srgbClr val="242424"/>
                </a:solidFill>
                <a:cs typeface="Arial"/>
              </a:rPr>
              <a:t> </a:t>
            </a:r>
            <a:r>
              <a:rPr lang="en-US" sz="1000" err="1">
                <a:solidFill>
                  <a:srgbClr val="242424"/>
                </a:solidFill>
                <a:cs typeface="Arial"/>
              </a:rPr>
              <a:t>ožji</a:t>
            </a:r>
            <a:r>
              <a:rPr lang="en-US" sz="1000">
                <a:solidFill>
                  <a:srgbClr val="242424"/>
                </a:solidFill>
                <a:cs typeface="Arial"/>
              </a:rPr>
              <a:t> </a:t>
            </a:r>
            <a:r>
              <a:rPr lang="en-US" sz="1000" err="1">
                <a:solidFill>
                  <a:srgbClr val="242424"/>
                </a:solidFill>
                <a:cs typeface="Arial"/>
              </a:rPr>
              <a:t>nabor</a:t>
            </a:r>
            <a:r>
              <a:rPr lang="en-US" sz="1000">
                <a:solidFill>
                  <a:srgbClr val="242424"/>
                </a:solidFill>
                <a:cs typeface="Arial"/>
              </a:rPr>
              <a:t> </a:t>
            </a:r>
            <a:r>
              <a:rPr lang="en-US" sz="1000" err="1">
                <a:solidFill>
                  <a:srgbClr val="242424"/>
                </a:solidFill>
                <a:cs typeface="Arial"/>
              </a:rPr>
              <a:t>spremljanih</a:t>
            </a:r>
            <a:r>
              <a:rPr lang="en-US" sz="1000">
                <a:solidFill>
                  <a:srgbClr val="242424"/>
                </a:solidFill>
                <a:cs typeface="Arial"/>
              </a:rPr>
              <a:t> </a:t>
            </a:r>
            <a:r>
              <a:rPr lang="en-US" sz="1000" err="1">
                <a:solidFill>
                  <a:srgbClr val="242424"/>
                </a:solidFill>
                <a:cs typeface="Arial"/>
              </a:rPr>
              <a:t>medijev</a:t>
            </a:r>
            <a:r>
              <a:rPr lang="en-US" sz="1000">
                <a:solidFill>
                  <a:srgbClr val="242424"/>
                </a:solidFill>
                <a:cs typeface="Arial"/>
              </a:rPr>
              <a:t>, ki </a:t>
            </a:r>
            <a:r>
              <a:rPr lang="en-US" sz="1000" err="1">
                <a:solidFill>
                  <a:srgbClr val="242424"/>
                </a:solidFill>
                <a:cs typeface="Arial"/>
              </a:rPr>
              <a:t>omogoča</a:t>
            </a:r>
            <a:r>
              <a:rPr lang="en-US" sz="1000">
                <a:solidFill>
                  <a:srgbClr val="242424"/>
                </a:solidFill>
                <a:cs typeface="Arial"/>
              </a:rPr>
              <a:t> </a:t>
            </a:r>
            <a:r>
              <a:rPr lang="en-US" sz="1000" err="1">
                <a:solidFill>
                  <a:srgbClr val="242424"/>
                </a:solidFill>
                <a:cs typeface="Arial"/>
              </a:rPr>
              <a:t>primerjavo</a:t>
            </a:r>
            <a:r>
              <a:rPr lang="en-US" sz="1000">
                <a:solidFill>
                  <a:srgbClr val="242424"/>
                </a:solidFill>
                <a:cs typeface="Arial"/>
              </a:rPr>
              <a:t> med </a:t>
            </a:r>
            <a:r>
              <a:rPr lang="en-US" sz="1000" err="1">
                <a:solidFill>
                  <a:srgbClr val="242424"/>
                </a:solidFill>
                <a:cs typeface="Arial"/>
              </a:rPr>
              <a:t>organizacijama</a:t>
            </a:r>
            <a:r>
              <a:rPr lang="en-US" sz="1000">
                <a:solidFill>
                  <a:srgbClr val="242424"/>
                </a:solidFill>
                <a:cs typeface="Arial"/>
              </a:rPr>
              <a:t>.</a:t>
            </a:r>
          </a:p>
          <a:p>
            <a:r>
              <a:rPr lang="sl-SI" sz="1000">
                <a:latin typeface="CIDFont+F5"/>
              </a:rPr>
              <a:t>**</a:t>
            </a:r>
            <a:r>
              <a:rPr lang="sl-SI" sz="1000">
                <a:latin typeface="CIDFont+F8"/>
              </a:rPr>
              <a:t>Indeks medijske podobe je sklop kazalnikov, s katerim se vrednoti kvaliteta posameznih objav. Pri analizi je upoštevanih 12 različnih kazalnikov po vnaprej določeni metodologiji pa se vsaki objavi, glede na vrednosti kazalnikov, določi vrednost indeksa </a:t>
            </a:r>
            <a:r>
              <a:rPr lang="pl-PL" sz="1000">
                <a:latin typeface="CIDFont+F8"/>
              </a:rPr>
              <a:t>medijske podobe na skali od 0 do 100. Ta pove, kako kakovostna je posamezna objava za naročnika.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E79F311-C784-52DF-4562-4A16EFD13059}"/>
              </a:ext>
            </a:extLst>
          </p:cNvPr>
          <p:cNvSpPr txBox="1"/>
          <p:nvPr/>
        </p:nvSpPr>
        <p:spPr>
          <a:xfrm>
            <a:off x="7853679" y="2185036"/>
            <a:ext cx="4267201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242424"/>
                </a:solidFill>
                <a:ea typeface="Segoe UI"/>
                <a:cs typeface="Segoe UI"/>
              </a:rPr>
              <a:t>Skupno</a:t>
            </a:r>
            <a:r>
              <a:rPr lang="en-US" sz="2000" b="1">
                <a:solidFill>
                  <a:srgbClr val="242424"/>
                </a:solidFill>
                <a:ea typeface="Segoe UI"/>
                <a:cs typeface="Segoe UI"/>
              </a:rPr>
              <a:t> </a:t>
            </a:r>
            <a:r>
              <a:rPr lang="en-US" sz="2000" b="1" err="1">
                <a:solidFill>
                  <a:srgbClr val="242424"/>
                </a:solidFill>
                <a:ea typeface="Segoe UI"/>
                <a:cs typeface="Segoe UI"/>
              </a:rPr>
              <a:t>število</a:t>
            </a:r>
            <a:r>
              <a:rPr lang="en-US" sz="2000" b="1">
                <a:solidFill>
                  <a:srgbClr val="242424"/>
                </a:solidFill>
                <a:ea typeface="Segoe UI"/>
                <a:cs typeface="Segoe UI"/>
              </a:rPr>
              <a:t> </a:t>
            </a:r>
            <a:r>
              <a:rPr lang="en-US" sz="2000" b="1" err="1">
                <a:solidFill>
                  <a:srgbClr val="242424"/>
                </a:solidFill>
                <a:ea typeface="Segoe UI"/>
                <a:cs typeface="Segoe UI"/>
              </a:rPr>
              <a:t>objav</a:t>
            </a:r>
            <a:r>
              <a:rPr lang="en-US" sz="2000" b="1">
                <a:solidFill>
                  <a:srgbClr val="242424"/>
                </a:solidFill>
                <a:ea typeface="Segoe UI"/>
                <a:cs typeface="Segoe UI"/>
              </a:rPr>
              <a:t> GZS</a:t>
            </a:r>
            <a:r>
              <a:rPr lang="en-US" sz="2000" b="1" baseline="0">
                <a:solidFill>
                  <a:srgbClr val="242424"/>
                </a:solidFill>
                <a:ea typeface="Segoe UI"/>
                <a:cs typeface="Segoe UI"/>
              </a:rPr>
              <a:t>  </a:t>
            </a:r>
            <a:r>
              <a:rPr lang="sl-SI" sz="2000" b="1" i="1">
                <a:solidFill>
                  <a:srgbClr val="242424"/>
                </a:solidFill>
                <a:ea typeface="Segoe UI"/>
                <a:cs typeface="Segoe UI"/>
              </a:rPr>
              <a:t>(</a:t>
            </a:r>
            <a:r>
              <a:rPr lang="en-US" sz="2000" b="1" i="1" err="1">
                <a:solidFill>
                  <a:srgbClr val="242424"/>
                </a:solidFill>
                <a:ea typeface="Segoe UI"/>
                <a:cs typeface="Segoe UI"/>
              </a:rPr>
              <a:t>kliping</a:t>
            </a:r>
            <a:r>
              <a:rPr lang="en-US" sz="2000" b="1" i="1">
                <a:solidFill>
                  <a:srgbClr val="242424"/>
                </a:solidFill>
                <a:ea typeface="Segoe UI"/>
                <a:cs typeface="Segoe UI"/>
              </a:rPr>
              <a:t> map</a:t>
            </a:r>
            <a:r>
              <a:rPr lang="sl-SI" sz="2000" b="1" i="1">
                <a:solidFill>
                  <a:srgbClr val="242424"/>
                </a:solidFill>
                <a:ea typeface="Segoe UI"/>
                <a:cs typeface="Segoe UI"/>
              </a:rPr>
              <a:t>)</a:t>
            </a:r>
            <a:r>
              <a:rPr lang="en-US" sz="2000" b="1" i="1">
                <a:solidFill>
                  <a:srgbClr val="242424"/>
                </a:solidFill>
                <a:ea typeface="Segoe UI"/>
                <a:cs typeface="Segoe UI"/>
              </a:rPr>
              <a:t>: </a:t>
            </a:r>
            <a:r>
              <a:rPr lang="en-US" sz="2000" i="1">
                <a:solidFill>
                  <a:srgbClr val="242424"/>
                </a:solidFill>
                <a:ea typeface="Segoe UI"/>
                <a:cs typeface="Segoe UI"/>
              </a:rPr>
              <a:t> </a:t>
            </a:r>
            <a:r>
              <a:rPr lang="en-US" sz="2000" b="1">
                <a:solidFill>
                  <a:srgbClr val="242424"/>
                </a:solidFill>
                <a:ea typeface="Segoe UI"/>
                <a:cs typeface="Segoe UI"/>
              </a:rPr>
              <a:t>3.571</a:t>
            </a:r>
            <a:r>
              <a:rPr lang="en-US" sz="2000" b="1" baseline="0">
                <a:solidFill>
                  <a:srgbClr val="242424"/>
                </a:solidFill>
                <a:ea typeface="Segoe UI"/>
                <a:cs typeface="Segoe UI"/>
              </a:rPr>
              <a:t> </a:t>
            </a:r>
            <a:r>
              <a:rPr lang="en-US" sz="2000" b="1" baseline="0" err="1">
                <a:solidFill>
                  <a:srgbClr val="242424"/>
                </a:solidFill>
                <a:ea typeface="Segoe UI"/>
                <a:cs typeface="Segoe UI"/>
              </a:rPr>
              <a:t>objav</a:t>
            </a:r>
            <a:r>
              <a:rPr lang="en-US" sz="2000">
                <a:solidFill>
                  <a:srgbClr val="242424"/>
                </a:solidFill>
                <a:ea typeface="Segoe UI"/>
                <a:cs typeface="Segoe UI"/>
              </a:rPr>
              <a:t> </a:t>
            </a:r>
            <a:r>
              <a:rPr lang="en-US" sz="1600" i="1" baseline="0" err="1">
                <a:solidFill>
                  <a:srgbClr val="242424"/>
                </a:solidFill>
                <a:ea typeface="Segoe UI"/>
                <a:cs typeface="Segoe UI"/>
              </a:rPr>
              <a:t>Regionalni</a:t>
            </a:r>
            <a:r>
              <a:rPr lang="en-US" sz="1600" i="1" baseline="0">
                <a:solidFill>
                  <a:srgbClr val="242424"/>
                </a:solidFill>
                <a:ea typeface="Segoe UI"/>
                <a:cs typeface="Segoe UI"/>
              </a:rPr>
              <a:t> in </a:t>
            </a:r>
            <a:r>
              <a:rPr lang="en-US" sz="1600" i="1" baseline="0" err="1">
                <a:solidFill>
                  <a:srgbClr val="242424"/>
                </a:solidFill>
                <a:ea typeface="Segoe UI"/>
                <a:cs typeface="Segoe UI"/>
              </a:rPr>
              <a:t>lokalni</a:t>
            </a:r>
            <a:r>
              <a:rPr lang="en-US" sz="1600" i="1" baseline="0">
                <a:solidFill>
                  <a:srgbClr val="242424"/>
                </a:solidFill>
                <a:ea typeface="Segoe UI"/>
                <a:cs typeface="Segoe UI"/>
              </a:rPr>
              <a:t> </a:t>
            </a:r>
            <a:r>
              <a:rPr lang="en-US" sz="1600" i="1" baseline="0" err="1">
                <a:solidFill>
                  <a:srgbClr val="242424"/>
                </a:solidFill>
                <a:ea typeface="Segoe UI"/>
                <a:cs typeface="Segoe UI"/>
              </a:rPr>
              <a:t>mediji</a:t>
            </a:r>
            <a:r>
              <a:rPr lang="en-US" sz="1600" i="1" baseline="0">
                <a:solidFill>
                  <a:srgbClr val="242424"/>
                </a:solidFill>
                <a:ea typeface="Segoe UI"/>
                <a:cs typeface="Segoe UI"/>
              </a:rPr>
              <a:t> </a:t>
            </a:r>
            <a:r>
              <a:rPr lang="en-US" sz="1600" i="1" baseline="0" err="1">
                <a:solidFill>
                  <a:srgbClr val="242424"/>
                </a:solidFill>
                <a:ea typeface="Segoe UI"/>
                <a:cs typeface="Segoe UI"/>
              </a:rPr>
              <a:t>niso</a:t>
            </a:r>
            <a:r>
              <a:rPr lang="en-US" sz="1600" i="1" baseline="0">
                <a:solidFill>
                  <a:srgbClr val="242424"/>
                </a:solidFill>
                <a:ea typeface="Segoe UI"/>
                <a:cs typeface="Segoe UI"/>
              </a:rPr>
              <a:t> </a:t>
            </a:r>
            <a:r>
              <a:rPr lang="en-US" sz="1600" i="1" baseline="0" err="1">
                <a:solidFill>
                  <a:srgbClr val="242424"/>
                </a:solidFill>
                <a:ea typeface="Segoe UI"/>
                <a:cs typeface="Segoe UI"/>
              </a:rPr>
              <a:t>vključeni</a:t>
            </a:r>
            <a:r>
              <a:rPr lang="en-US" sz="1600" i="1" baseline="0">
                <a:solidFill>
                  <a:srgbClr val="242424"/>
                </a:solidFill>
                <a:ea typeface="Segoe UI"/>
                <a:cs typeface="Segoe UI"/>
              </a:rPr>
              <a:t> v </a:t>
            </a:r>
            <a:r>
              <a:rPr lang="en-US" sz="1600" i="1" baseline="0" err="1">
                <a:solidFill>
                  <a:srgbClr val="242424"/>
                </a:solidFill>
                <a:ea typeface="Segoe UI"/>
                <a:cs typeface="Segoe UI"/>
              </a:rPr>
              <a:t>nabor</a:t>
            </a:r>
            <a:r>
              <a:rPr lang="en-US" sz="1600" i="1" baseline="0">
                <a:solidFill>
                  <a:srgbClr val="242424"/>
                </a:solidFill>
                <a:ea typeface="Segoe UI"/>
                <a:cs typeface="Segoe UI"/>
              </a:rPr>
              <a:t> </a:t>
            </a:r>
            <a:r>
              <a:rPr lang="en-US" sz="1600" i="1" baseline="0" err="1">
                <a:solidFill>
                  <a:srgbClr val="242424"/>
                </a:solidFill>
                <a:ea typeface="Segoe UI"/>
                <a:cs typeface="Segoe UI"/>
              </a:rPr>
              <a:t>spremljanih</a:t>
            </a:r>
            <a:r>
              <a:rPr lang="en-US" sz="1600" i="1" baseline="0">
                <a:solidFill>
                  <a:srgbClr val="242424"/>
                </a:solidFill>
                <a:ea typeface="Segoe UI"/>
                <a:cs typeface="Segoe UI"/>
              </a:rPr>
              <a:t> </a:t>
            </a:r>
            <a:r>
              <a:rPr lang="en-US" sz="1600" i="1" baseline="0" err="1">
                <a:solidFill>
                  <a:srgbClr val="242424"/>
                </a:solidFill>
                <a:ea typeface="Segoe UI"/>
                <a:cs typeface="Segoe UI"/>
              </a:rPr>
              <a:t>medijev</a:t>
            </a:r>
            <a:r>
              <a:rPr lang="en-US" sz="2000" i="1" baseline="0">
                <a:solidFill>
                  <a:srgbClr val="242424"/>
                </a:solidFill>
                <a:ea typeface="Segoe UI"/>
                <a:cs typeface="Segoe UI"/>
              </a:rPr>
              <a:t>. </a:t>
            </a:r>
            <a:r>
              <a:rPr sz="2000">
                <a:ea typeface="Arial"/>
                <a:cs typeface="Arial"/>
              </a:rPr>
              <a:t>​</a:t>
            </a:r>
            <a:endParaRPr lang="sl-SI" sz="2000">
              <a:ea typeface="Arial"/>
              <a:cs typeface="Arial"/>
            </a:endParaRPr>
          </a:p>
          <a:p>
            <a:endParaRPr lang="sl-SI" sz="2000">
              <a:cs typeface="Arial"/>
            </a:endParaRPr>
          </a:p>
          <a:p>
            <a:r>
              <a:rPr lang="sl-SI" sz="2000" b="1"/>
              <a:t>Ključna sporočila GZS</a:t>
            </a:r>
            <a:r>
              <a:rPr lang="sl-SI" sz="2000"/>
              <a:t> v </a:t>
            </a:r>
            <a:r>
              <a:rPr lang="sl-SI" sz="2000" b="1"/>
              <a:t>vseh</a:t>
            </a:r>
            <a:r>
              <a:rPr lang="sl-SI" sz="2000"/>
              <a:t> pomembnejših medijih.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520A9BF1-56A0-71D2-5AC8-04135C6C0C96}"/>
              </a:ext>
            </a:extLst>
          </p:cNvPr>
          <p:cNvSpPr txBox="1"/>
          <p:nvPr/>
        </p:nvSpPr>
        <p:spPr>
          <a:xfrm>
            <a:off x="8662433" y="3715122"/>
            <a:ext cx="446384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sl-SI" sz="2000" b="0" i="0" u="none" strike="noStrike" baseline="0">
              <a:latin typeface="CIDFont+F5"/>
            </a:endParaRPr>
          </a:p>
          <a:p>
            <a:pPr algn="l"/>
            <a:endParaRPr lang="sl-SI" sz="1800" b="0" i="0" u="none" strike="noStrike" baseline="0">
              <a:latin typeface="CIDFont+F8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11CDCA1-977B-CB17-D1CD-7F634601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4" t="33767" r="71" b="-252"/>
          <a:stretch>
            <a:fillRect/>
          </a:stretch>
        </p:blipFill>
        <p:spPr>
          <a:xfrm>
            <a:off x="6174657" y="5609455"/>
            <a:ext cx="2920149" cy="121023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31C14C8-2CE1-AA1D-C88F-C36ACE177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9" t="8182" r="27866" b="5587"/>
          <a:stretch>
            <a:fillRect/>
          </a:stretch>
        </p:blipFill>
        <p:spPr>
          <a:xfrm rot="470252">
            <a:off x="9847953" y="66699"/>
            <a:ext cx="2568257" cy="187796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75BB188-54CA-1D7E-7524-469346518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1924">
            <a:off x="9030420" y="4331883"/>
            <a:ext cx="3211417" cy="23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0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5D934-1381-DB9A-008A-11CF67FCB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DC9065-601A-1D45-87BE-A68C6912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>
                <a:latin typeface="+mn-lt"/>
              </a:rPr>
              <a:t>PREGLED VKLJUČENOSTI NA DRUŽBENIH OMREŽJIH V 2025</a:t>
            </a:r>
            <a:endParaRPr lang="sl-SI">
              <a:latin typeface="+mn-lt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82C6F08-0F74-80ED-13BC-1CB7FD24C53C}"/>
              </a:ext>
            </a:extLst>
          </p:cNvPr>
          <p:cNvSpPr txBox="1"/>
          <p:nvPr/>
        </p:nvSpPr>
        <p:spPr>
          <a:xfrm>
            <a:off x="8662433" y="3715122"/>
            <a:ext cx="446384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sl-SI" sz="2000" b="0" i="0" u="none" strike="noStrike" baseline="0">
              <a:latin typeface="CIDFont+F5"/>
            </a:endParaRPr>
          </a:p>
          <a:p>
            <a:pPr algn="l"/>
            <a:endParaRPr lang="sl-SI" sz="1800" b="0" i="0" u="none" strike="noStrike" baseline="0">
              <a:latin typeface="CIDFont+F8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04430DD-AD58-9F62-C31F-3F9D6BDB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72" y="3459687"/>
            <a:ext cx="3499186" cy="163212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A26E293-ACC7-6A0C-D12B-C7FA074F3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75" y="3459687"/>
            <a:ext cx="7136197" cy="16426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52E11BC-1606-7B8C-EE16-B4FE9361D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708" y="1827826"/>
            <a:ext cx="1149268" cy="111157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7700BC1-26EF-DA51-3D22-071AF06FA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161" y="1884004"/>
            <a:ext cx="1075848" cy="101597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3C55482-A969-967F-D037-7DB9C93B3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979" y="1880845"/>
            <a:ext cx="1135831" cy="106347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0242695-F33C-26EC-A428-2DE4A73DE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377" y="1828620"/>
            <a:ext cx="1377250" cy="12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AD8F4D-20A1-F811-BF16-CC0DB4DC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>
                <a:latin typeface="+mn-lt"/>
              </a:rPr>
              <a:t>KADRI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E88991F-54E9-5DE7-2679-0ADF39FC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sl-SI" b="1"/>
              <a:t>Število</a:t>
            </a:r>
            <a:r>
              <a:rPr lang="sl-SI"/>
              <a:t> zaposlenih: 160, od tega 144 s pogodbo o zaposlitvi za nedoločen čas, 16 zaposlenih pa za določen čas</a:t>
            </a:r>
          </a:p>
          <a:p>
            <a:pPr lvl="0"/>
            <a:r>
              <a:rPr lang="sl-SI" b="1"/>
              <a:t>Povprečna starost </a:t>
            </a:r>
            <a:r>
              <a:rPr lang="sl-SI"/>
              <a:t>zaposlenih: 45,7 let, delež zaposlenih žensk: 73,7 %</a:t>
            </a:r>
          </a:p>
          <a:p>
            <a:pPr lvl="0"/>
            <a:r>
              <a:rPr lang="sl-SI"/>
              <a:t>Po izobrazbeni strukturi </a:t>
            </a:r>
            <a:r>
              <a:rPr lang="sl-SI" b="1"/>
              <a:t>prevladujejo zaposleni z višjo in visoko izobrazbo</a:t>
            </a:r>
            <a:r>
              <a:rPr lang="sl-SI"/>
              <a:t>: </a:t>
            </a:r>
          </a:p>
          <a:p>
            <a:pPr lvl="1"/>
            <a:r>
              <a:rPr lang="sl-SI"/>
              <a:t>23 zaposlenih ima izobrazbo ravni EOK 8/SOK 9–10, </a:t>
            </a:r>
          </a:p>
          <a:p>
            <a:pPr lvl="1"/>
            <a:r>
              <a:rPr lang="sl-SI"/>
              <a:t>71 zaposlenih EOK 7/SOK 8, </a:t>
            </a:r>
          </a:p>
          <a:p>
            <a:pPr lvl="1"/>
            <a:r>
              <a:rPr lang="sl-SI"/>
              <a:t>35 zaposlenih EOK 6/SOK 7, </a:t>
            </a:r>
          </a:p>
          <a:p>
            <a:pPr lvl="1"/>
            <a:r>
              <a:rPr lang="sl-SI"/>
              <a:t>31 zaposlenih EOK 5/SOK 6 ali manj.</a:t>
            </a:r>
          </a:p>
          <a:p>
            <a:pPr lvl="0"/>
            <a:r>
              <a:rPr lang="sl-SI"/>
              <a:t>Ciljno usmerjene aktivnosti za razvoj kompetenc, krepitev organizacijske kulture ter zagotavljanje varnega in stabilnega delovnega okolja</a:t>
            </a:r>
          </a:p>
          <a:p>
            <a:pPr lvl="0"/>
            <a:r>
              <a:rPr lang="sl-SI" b="1"/>
              <a:t>ESG in digitalna izobraževanja</a:t>
            </a:r>
          </a:p>
          <a:p>
            <a:pPr lvl="0"/>
            <a:r>
              <a:rPr lang="sl-SI"/>
              <a:t>Poseben poudarek na uvajanju in vključevanju </a:t>
            </a:r>
            <a:r>
              <a:rPr lang="sl-SI" b="1"/>
              <a:t>novih zaposlenih </a:t>
            </a:r>
          </a:p>
          <a:p>
            <a:pPr lvl="0"/>
            <a:r>
              <a:rPr lang="sl-SI"/>
              <a:t>Okrepljeno </a:t>
            </a:r>
            <a:r>
              <a:rPr lang="sl-SI" b="1"/>
              <a:t>medgeneracijsko sodelovanje </a:t>
            </a:r>
            <a:r>
              <a:rPr lang="sl-SI"/>
              <a:t>z organizacijskimi in strokovno-družabnimi dogodki. </a:t>
            </a:r>
          </a:p>
          <a:p>
            <a:pPr lvl="0"/>
            <a:r>
              <a:rPr lang="sl-SI"/>
              <a:t>Izdelava posodobljene </a:t>
            </a:r>
            <a:r>
              <a:rPr lang="sl-SI" b="1"/>
              <a:t>ocene tveganja</a:t>
            </a:r>
            <a:r>
              <a:rPr lang="sl-SI"/>
              <a:t> za delovna mesta po trenutni sistemizaciji in zaposlenih po delovnih mestih</a:t>
            </a:r>
          </a:p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E6E5657-D0CD-2618-3883-2F663D44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406" y="4795479"/>
            <a:ext cx="3121742" cy="312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79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o meri 10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1814</Words>
  <Application>Microsoft Office PowerPoint</Application>
  <PresentationFormat>Širokozaslonsko</PresentationFormat>
  <Paragraphs>203</Paragraphs>
  <Slides>17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6" baseType="lpstr">
      <vt:lpstr>Aptos</vt:lpstr>
      <vt:lpstr>Arial</vt:lpstr>
      <vt:lpstr>Arial Black</vt:lpstr>
      <vt:lpstr>Calibri</vt:lpstr>
      <vt:lpstr>CIDFont+F5</vt:lpstr>
      <vt:lpstr>CIDFont+F8</vt:lpstr>
      <vt:lpstr>Segoe UI</vt:lpstr>
      <vt:lpstr>Symbol</vt:lpstr>
      <vt:lpstr>Officeova tema</vt:lpstr>
      <vt:lpstr>PowerPointova predstavitev</vt:lpstr>
      <vt:lpstr>Poslovni cilji</vt:lpstr>
      <vt:lpstr>GLAVNI DOSEŽKI V LETU 2025</vt:lpstr>
      <vt:lpstr>GLAVNI DOSEŽKI V LETU 2025</vt:lpstr>
      <vt:lpstr>GLAVNI DOSEŽKI V LETU 2025</vt:lpstr>
      <vt:lpstr>NOVO NA STRATEŠKI RAVNI</vt:lpstr>
      <vt:lpstr>MEDIJSKA PREPOZNAVNOST V 2025</vt:lpstr>
      <vt:lpstr>PREGLED VKLJUČENOSTI NA DRUŽBENIH OMREŽJIH V 2025</vt:lpstr>
      <vt:lpstr>KADRI</vt:lpstr>
      <vt:lpstr>INOVATIVNOST</vt:lpstr>
      <vt:lpstr>INFORMIRANJE</vt:lpstr>
      <vt:lpstr>KLJUČNE NAGRADE IN PRIZNANJA </vt:lpstr>
      <vt:lpstr>NOVI DOGODKI, IZOBRAŽEVANJA …</vt:lpstr>
      <vt:lpstr>NOVO NA SPLETU</vt:lpstr>
      <vt:lpstr>NOVE PUBLIKACIJE, POROČILA, ANALIZE, NOVIČNIKI … V TISKANI IN/ALI E-OBLIKI</vt:lpstr>
      <vt:lpstr>NOVI PRODUKTI / STORITVE</vt:lpstr>
      <vt:lpstr>NOVI SVETI, SEKCIJE, DELOVNE SKUPINE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Miha Goršin</dc:creator>
  <cp:lastModifiedBy>Tajda Pelicon</cp:lastModifiedBy>
  <cp:revision>9</cp:revision>
  <dcterms:created xsi:type="dcterms:W3CDTF">2025-11-05T11:02:45Z</dcterms:created>
  <dcterms:modified xsi:type="dcterms:W3CDTF">2026-05-06T07:21:55Z</dcterms:modified>
</cp:coreProperties>
</file>